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6" r:id="rId1"/>
  </p:sldMasterIdLst>
  <p:notesMasterIdLst>
    <p:notesMasterId r:id="rId22"/>
  </p:notesMasterIdLst>
  <p:handoutMasterIdLst>
    <p:handoutMasterId r:id="rId23"/>
  </p:handoutMasterIdLst>
  <p:sldIdLst>
    <p:sldId id="256" r:id="rId2"/>
    <p:sldId id="273" r:id="rId3"/>
    <p:sldId id="274" r:id="rId4"/>
    <p:sldId id="276" r:id="rId5"/>
    <p:sldId id="278" r:id="rId6"/>
    <p:sldId id="279" r:id="rId7"/>
    <p:sldId id="284" r:id="rId8"/>
    <p:sldId id="285" r:id="rId9"/>
    <p:sldId id="286" r:id="rId10"/>
    <p:sldId id="312" r:id="rId11"/>
    <p:sldId id="287" r:id="rId12"/>
    <p:sldId id="297" r:id="rId13"/>
    <p:sldId id="298" r:id="rId14"/>
    <p:sldId id="299" r:id="rId15"/>
    <p:sldId id="300" r:id="rId16"/>
    <p:sldId id="301" r:id="rId17"/>
    <p:sldId id="310" r:id="rId18"/>
    <p:sldId id="311" r:id="rId19"/>
    <p:sldId id="303" r:id="rId20"/>
    <p:sldId id="304"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ynthia zimber" initials="cz" lastIdx="6" clrIdx="0"/>
  <p:cmAuthor id="1" name="Stephanie Rosenbaum" initials="SR" lastIdx="12"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32" autoAdjust="0"/>
    <p:restoredTop sz="79029" autoAdjust="0"/>
  </p:normalViewPr>
  <p:slideViewPr>
    <p:cSldViewPr>
      <p:cViewPr>
        <p:scale>
          <a:sx n="87" d="100"/>
          <a:sy n="87" d="100"/>
        </p:scale>
        <p:origin x="-88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3F5E8CC-BC0E-41C2-A6C0-D20424EDF84D}" type="datetimeFigureOut">
              <a:rPr lang="en-US" smtClean="0"/>
              <a:pPr/>
              <a:t>7/21/14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B0DC7D9-D35B-4CFC-BA84-5B26CC97127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46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110C1BE-D273-46A5-9CA9-4723BABFC5E9}" type="datetimeFigureOut">
              <a:rPr lang="en-US" smtClean="0"/>
              <a:pPr/>
              <a:t>7/21/14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8BF5844-EE25-45F3-A924-984BBA4B6B5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93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F5844-EE25-45F3-A924-984BBA4B6B5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630326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45938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067398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73378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699331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50005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35778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35778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357784"/>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57412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89269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92264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57733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804213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0283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08557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00481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582846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68C9-350A-4B5E-820F-4B755E9ACF31}"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630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1175FF4-6A9B-4498-BA1A-C9DABCD9A847}" type="datetimeFigureOut">
              <a:rPr lang="en-US" smtClean="0"/>
              <a:pPr/>
              <a:t>7/21/14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175FF4-6A9B-4498-BA1A-C9DABCD9A847}" type="datetimeFigureOut">
              <a:rPr lang="en-US" smtClean="0"/>
              <a:pPr/>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175FF4-6A9B-4498-BA1A-C9DABCD9A847}" type="datetimeFigureOut">
              <a:rPr lang="en-US" smtClean="0"/>
              <a:pPr/>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79470-7E07-4886-B297-0ADC89B7EB24}" type="datetime1">
              <a:rPr lang="en-US" smtClean="0"/>
              <a:pPr/>
              <a:t>7/21/14</a:t>
            </a:fld>
            <a:endParaRPr lang="en-US" dirty="0"/>
          </a:p>
        </p:txBody>
      </p:sp>
      <p:sp>
        <p:nvSpPr>
          <p:cNvPr id="4" name="Footer Placeholder 3"/>
          <p:cNvSpPr>
            <a:spLocks noGrp="1"/>
          </p:cNvSpPr>
          <p:nvPr>
            <p:ph type="ftr" sz="quarter" idx="11"/>
          </p:nvPr>
        </p:nvSpPr>
        <p:spPr/>
        <p:txBody>
          <a:bodyPr/>
          <a:lstStyle/>
          <a:p>
            <a:r>
              <a:rPr lang="en-US" dirty="0" smtClean="0"/>
              <a:t>©2012 TecEd, Inc.</a:t>
            </a:r>
            <a:endParaRPr lang="en-US" dirty="0"/>
          </a:p>
        </p:txBody>
      </p:sp>
      <p:sp>
        <p:nvSpPr>
          <p:cNvPr id="7" name="Content Placeholder 6"/>
          <p:cNvSpPr>
            <a:spLocks noGrp="1"/>
          </p:cNvSpPr>
          <p:nvPr>
            <p:ph sz="quarter" idx="13"/>
          </p:nvPr>
        </p:nvSpPr>
        <p:spPr>
          <a:xfrm>
            <a:off x="685800" y="1676400"/>
            <a:ext cx="6858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2"/>
          </p:nvPr>
        </p:nvSpPr>
        <p:spPr>
          <a:xfrm>
            <a:off x="6553200" y="6356350"/>
            <a:ext cx="2133600" cy="365125"/>
          </a:xfrm>
        </p:spPr>
        <p:txBody>
          <a:bodyPr/>
          <a:lstStyle/>
          <a:p>
            <a:fld id="{7A088443-F7CD-44B9-8B3D-DF28EA881A2C}" type="slidenum">
              <a:rPr lang="en-US" smtClean="0"/>
              <a:pPr/>
              <a:t>‹#›</a:t>
            </a:fld>
            <a:endParaRPr lang="en-US" dirty="0"/>
          </a:p>
        </p:txBody>
      </p:sp>
    </p:spTree>
  </p:cSld>
  <p:clrMapOvr>
    <a:masterClrMapping/>
  </p:clrMapOvr>
  <p:transition advClick="0" advTm="1500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1175FF4-6A9B-4498-BA1A-C9DABCD9A847}" type="datetimeFigureOut">
              <a:rPr lang="en-US" smtClean="0"/>
              <a:pPr/>
              <a:t>7/21/14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1175FF4-6A9B-4498-BA1A-C9DABCD9A847}" type="datetimeFigureOut">
              <a:rPr lang="en-US" smtClean="0"/>
              <a:pPr/>
              <a:t>7/21/14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FA380DD-7B80-4958-ADA8-2E1D6C3B8FC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advClick="0" advTm="15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1175FF4-6A9B-4498-BA1A-C9DABCD9A847}" type="datetimeFigureOut">
              <a:rPr lang="en-US" smtClean="0"/>
              <a:pPr/>
              <a:t>7/21/14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1175FF4-6A9B-4498-BA1A-C9DABCD9A847}" type="datetimeFigureOut">
              <a:rPr lang="en-US" smtClean="0"/>
              <a:pPr/>
              <a:t>7/21/14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FA380DD-7B80-4958-ADA8-2E1D6C3B8F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Click="0" advTm="15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175FF4-6A9B-4498-BA1A-C9DABCD9A847}" type="datetimeFigureOut">
              <a:rPr lang="en-US" smtClean="0"/>
              <a:pPr/>
              <a:t>7/21/14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1175FF4-6A9B-4498-BA1A-C9DABCD9A847}" type="datetimeFigureOut">
              <a:rPr lang="en-US" smtClean="0"/>
              <a:pPr/>
              <a:t>7/21/14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FA380DD-7B80-4958-ADA8-2E1D6C3B8FC9}" type="slidenum">
              <a:rPr lang="en-US" smtClean="0"/>
              <a:pPr/>
              <a:t>‹#›</a:t>
            </a:fld>
            <a:endParaRPr lang="en-US"/>
          </a:p>
        </p:txBody>
      </p:sp>
    </p:spTree>
  </p:cSld>
  <p:clrMapOvr>
    <a:masterClrMapping/>
  </p:clrMapOvr>
  <p:transition advClick="0" advTm="15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1175FF4-6A9B-4498-BA1A-C9DABCD9A847}" type="datetimeFigureOut">
              <a:rPr lang="en-US" smtClean="0"/>
              <a:pPr/>
              <a:t>7/21/14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FA380DD-7B80-4958-ADA8-2E1D6C3B8F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Click="0" advTm="15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1175FF4-6A9B-4498-BA1A-C9DABCD9A847}" type="datetimeFigureOut">
              <a:rPr lang="en-US" smtClean="0"/>
              <a:pPr/>
              <a:t>7/21/14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FA380DD-7B80-4958-ADA8-2E1D6C3B8F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Click="0" advTm="15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1175FF4-6A9B-4498-BA1A-C9DABCD9A847}" type="datetimeFigureOut">
              <a:rPr lang="en-US" smtClean="0"/>
              <a:pPr/>
              <a:t>7/21/14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FA380DD-7B80-4958-ADA8-2E1D6C3B8F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advClick="0" advTm="1500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344" y="304800"/>
            <a:ext cx="8298656" cy="2590800"/>
          </a:xfrm>
        </p:spPr>
        <p:txBody>
          <a:bodyPr>
            <a:noAutofit/>
          </a:bodyPr>
          <a:lstStyle/>
          <a:p>
            <a:pPr lvl="0"/>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dirty="0" smtClean="0"/>
              <a:t/>
            </a:r>
            <a:br>
              <a:rPr lang="en-US" sz="4800" dirty="0" smtClean="0"/>
            </a:br>
            <a:endParaRPr lang="en-US" sz="4800" b="1" dirty="0">
              <a:solidFill>
                <a:schemeClr val="tx1"/>
              </a:solidFill>
              <a:effectLst/>
            </a:endParaRPr>
          </a:p>
        </p:txBody>
      </p:sp>
      <p:sp>
        <p:nvSpPr>
          <p:cNvPr id="3" name="Subtitle 2"/>
          <p:cNvSpPr>
            <a:spLocks noGrp="1"/>
          </p:cNvSpPr>
          <p:nvPr>
            <p:ph type="subTitle" idx="1"/>
          </p:nvPr>
        </p:nvSpPr>
        <p:spPr>
          <a:xfrm>
            <a:off x="0" y="4800600"/>
            <a:ext cx="8374856" cy="1752600"/>
          </a:xfrm>
        </p:spPr>
        <p:txBody>
          <a:bodyPr>
            <a:normAutofit fontScale="92500" lnSpcReduction="20000"/>
          </a:bodyPr>
          <a:lstStyle/>
          <a:p>
            <a:endParaRPr lang="en-US" b="1" dirty="0" smtClean="0"/>
          </a:p>
          <a:p>
            <a:pPr algn="l"/>
            <a:r>
              <a:rPr lang="en-US" b="1" dirty="0" smtClean="0"/>
              <a:t>   </a:t>
            </a:r>
            <a:r>
              <a:rPr lang="en-US" sz="3900" dirty="0" smtClean="0">
                <a:ln>
                  <a:noFill/>
                </a:ln>
                <a:latin typeface="Century Gothic" pitchFamily="34" charset="0"/>
              </a:rPr>
              <a:t>Stephanie Rosenbaum</a:t>
            </a:r>
          </a:p>
          <a:p>
            <a:pPr algn="l"/>
            <a:r>
              <a:rPr lang="en-US" sz="3900" dirty="0" smtClean="0">
                <a:ln>
                  <a:noFill/>
                </a:ln>
                <a:latin typeface="Century Gothic" pitchFamily="34" charset="0"/>
              </a:rPr>
              <a:t>  CEO, TecEd</a:t>
            </a:r>
          </a:p>
          <a:p>
            <a:pPr algn="l"/>
            <a:r>
              <a:rPr lang="en-US" sz="3900" dirty="0" smtClean="0">
                <a:ln>
                  <a:noFill/>
                </a:ln>
                <a:latin typeface="Century Gothic" pitchFamily="34" charset="0"/>
              </a:rPr>
              <a:t>  UXPA 2014 London</a:t>
            </a:r>
          </a:p>
          <a:p>
            <a:endParaRPr lang="en-US" dirty="0"/>
          </a:p>
        </p:txBody>
      </p:sp>
      <p:pic>
        <p:nvPicPr>
          <p:cNvPr id="6" name="Picture 5" descr="TecEd logo no tag - tiny.jpg"/>
          <p:cNvPicPr>
            <a:picLocks noChangeAspect="1"/>
          </p:cNvPicPr>
          <p:nvPr/>
        </p:nvPicPr>
        <p:blipFill>
          <a:blip r:embed="rId3" cstate="print"/>
          <a:stretch>
            <a:fillRect/>
          </a:stretch>
        </p:blipFill>
        <p:spPr>
          <a:xfrm>
            <a:off x="8153400" y="5791200"/>
            <a:ext cx="838200" cy="207475"/>
          </a:xfrm>
          <a:prstGeom prst="rect">
            <a:avLst/>
          </a:prstGeom>
        </p:spPr>
      </p:pic>
      <p:grpSp>
        <p:nvGrpSpPr>
          <p:cNvPr id="10" name="Group 9"/>
          <p:cNvGrpSpPr/>
          <p:nvPr/>
        </p:nvGrpSpPr>
        <p:grpSpPr>
          <a:xfrm>
            <a:off x="7848600" y="4876800"/>
            <a:ext cx="1295400" cy="1981200"/>
            <a:chOff x="7848600" y="4876800"/>
            <a:chExt cx="1295400" cy="1981200"/>
          </a:xfrm>
        </p:grpSpPr>
        <p:sp>
          <p:nvSpPr>
            <p:cNvPr id="7" name="Isosceles Triangle 6"/>
            <p:cNvSpPr/>
            <p:nvPr/>
          </p:nvSpPr>
          <p:spPr>
            <a:xfrm rot="16200000">
              <a:off x="7505700" y="5219700"/>
              <a:ext cx="1981200" cy="1295400"/>
            </a:xfrm>
            <a:prstGeom prst="triangle">
              <a:avLst>
                <a:gd name="adj" fmla="val 50480"/>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cEd logo no tag-- small.jpg"/>
            <p:cNvPicPr>
              <a:picLocks noChangeAspect="1"/>
            </p:cNvPicPr>
            <p:nvPr/>
          </p:nvPicPr>
          <p:blipFill>
            <a:blip r:embed="rId4" cstate="print"/>
            <a:stretch>
              <a:fillRect/>
            </a:stretch>
          </p:blipFill>
          <p:spPr>
            <a:xfrm>
              <a:off x="8077200" y="5791200"/>
              <a:ext cx="914400" cy="225083"/>
            </a:xfrm>
            <a:prstGeom prst="rect">
              <a:avLst/>
            </a:prstGeom>
          </p:spPr>
        </p:pic>
      </p:grpSp>
      <p:sp>
        <p:nvSpPr>
          <p:cNvPr id="9" name="TextBox 8"/>
          <p:cNvSpPr txBox="1"/>
          <p:nvPr/>
        </p:nvSpPr>
        <p:spPr>
          <a:xfrm>
            <a:off x="3048000" y="457200"/>
            <a:ext cx="7391400" cy="1938992"/>
          </a:xfrm>
          <a:prstGeom prst="rect">
            <a:avLst/>
          </a:prstGeom>
          <a:noFill/>
        </p:spPr>
        <p:txBody>
          <a:bodyPr wrap="square" rtlCol="0">
            <a:spAutoFit/>
          </a:bodyPr>
          <a:lstStyle/>
          <a:p>
            <a:r>
              <a:rPr lang="en-US" sz="4000" b="1" dirty="0" smtClean="0"/>
              <a:t>The Future of UX</a:t>
            </a:r>
          </a:p>
          <a:p>
            <a:r>
              <a:rPr lang="en-US" sz="4000" b="1" dirty="0" smtClean="0"/>
              <a:t>What will UX be like 100 years from now?</a:t>
            </a:r>
            <a:endParaRPr lang="en-US" sz="4000" b="1" dirty="0"/>
          </a:p>
        </p:txBody>
      </p:sp>
    </p:spTree>
  </p:cSld>
  <p:clrMapOvr>
    <a:masterClrMapping/>
  </p:clrMapOvr>
  <p:transition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ln w="6350">
                  <a:noFill/>
                </a:ln>
                <a:solidFill>
                  <a:schemeClr val="tx1"/>
                </a:solidFill>
              </a:rPr>
              <a:t>Future UIs could include </a:t>
            </a:r>
            <a:r>
              <a:rPr lang="en-US" b="1" dirty="0" smtClean="0">
                <a:ln w="6350">
                  <a:noFill/>
                </a:ln>
                <a:solidFill>
                  <a:schemeClr val="tx1"/>
                </a:solidFill>
                <a:effectLst/>
              </a:rPr>
              <a:t> </a:t>
            </a:r>
            <a:endParaRPr lang="en-US" b="1" dirty="0">
              <a:ln w="6350">
                <a:noFill/>
              </a:ln>
              <a:solidFill>
                <a:schemeClr val="tx1"/>
              </a:solidFill>
              <a:effectLst/>
            </a:endParaRPr>
          </a:p>
        </p:txBody>
      </p:sp>
      <p:sp>
        <p:nvSpPr>
          <p:cNvPr id="4" name="Content Placeholder 3"/>
          <p:cNvSpPr>
            <a:spLocks noGrp="1"/>
          </p:cNvSpPr>
          <p:nvPr>
            <p:ph sz="quarter" idx="13"/>
          </p:nvPr>
        </p:nvSpPr>
        <p:spPr>
          <a:xfrm>
            <a:off x="4495800" y="4038600"/>
            <a:ext cx="6858000" cy="3886200"/>
          </a:xfrm>
        </p:spPr>
        <p:txBody>
          <a:bodyPr>
            <a:normAutofit lnSpcReduction="10000"/>
          </a:bodyPr>
          <a:lstStyle/>
          <a:p>
            <a:pPr>
              <a:buNone/>
            </a:pPr>
            <a:r>
              <a:rPr lang="en-US" sz="3200" dirty="0" smtClean="0"/>
              <a:t>Smell</a:t>
            </a:r>
          </a:p>
          <a:p>
            <a:pPr>
              <a:buNone/>
            </a:pPr>
            <a:r>
              <a:rPr lang="en-US" sz="3200" dirty="0" smtClean="0"/>
              <a:t>Blood pressure</a:t>
            </a:r>
          </a:p>
          <a:p>
            <a:pPr>
              <a:buNone/>
            </a:pPr>
            <a:r>
              <a:rPr lang="en-US" sz="3200" dirty="0" smtClean="0"/>
              <a:t>Chemical products</a:t>
            </a:r>
          </a:p>
          <a:p>
            <a:pPr>
              <a:buNone/>
            </a:pPr>
            <a:r>
              <a:rPr lang="en-US" dirty="0" smtClean="0"/>
              <a:t>              </a:t>
            </a:r>
            <a:endParaRPr lang="en-US" b="1" dirty="0" smtClean="0"/>
          </a:p>
          <a:p>
            <a:pPr>
              <a:buNone/>
            </a:pPr>
            <a:endParaRPr lang="en-US" dirty="0" smtClean="0"/>
          </a:p>
          <a:p>
            <a:pPr>
              <a:buNone/>
            </a:pPr>
            <a:endParaRPr lang="en-US" dirty="0" smtClean="0"/>
          </a:p>
          <a:p>
            <a:pPr>
              <a:buNone/>
            </a:pPr>
            <a:r>
              <a:rPr lang="en-US" dirty="0" smtClean="0"/>
              <a:t>	</a:t>
            </a:r>
            <a:endParaRPr lang="en-US" b="1" dirty="0"/>
          </a:p>
        </p:txBody>
      </p:sp>
      <p:pic>
        <p:nvPicPr>
          <p:cNvPr id="8" name="Picture 7" descr="Iain_banks_matter_cover.jpg"/>
          <p:cNvPicPr>
            <a:picLocks noChangeAspect="1"/>
          </p:cNvPicPr>
          <p:nvPr/>
        </p:nvPicPr>
        <p:blipFill>
          <a:blip r:embed="rId3" cstate="print"/>
          <a:stretch>
            <a:fillRect/>
          </a:stretch>
        </p:blipFill>
        <p:spPr>
          <a:xfrm rot="20055670">
            <a:off x="915405" y="2058119"/>
            <a:ext cx="2701845" cy="4131261"/>
          </a:xfrm>
          <a:prstGeom prst="rect">
            <a:avLst/>
          </a:prstGeom>
        </p:spPr>
      </p:pic>
      <p:pic>
        <p:nvPicPr>
          <p:cNvPr id="5" name="Picture 4" descr="hollywood cocktails.jpg"/>
          <p:cNvPicPr>
            <a:picLocks noChangeAspect="1"/>
          </p:cNvPicPr>
          <p:nvPr/>
        </p:nvPicPr>
        <p:blipFill>
          <a:blip r:embed="rId4" cstate="print"/>
          <a:stretch>
            <a:fillRect/>
          </a:stretch>
        </p:blipFill>
        <p:spPr>
          <a:xfrm>
            <a:off x="3124200" y="1905000"/>
            <a:ext cx="3077408" cy="20478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239038"/>
      </p:ext>
    </p:extLst>
  </p:cSld>
  <p:clrMapOvr>
    <a:masterClrMapping/>
  </p:clrMapOvr>
  <p:transition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399032"/>
          </a:xfrm>
        </p:spPr>
        <p:txBody>
          <a:bodyPr>
            <a:normAutofit fontScale="90000"/>
          </a:bodyPr>
          <a:lstStyle/>
          <a:p>
            <a:pPr lvl="0" algn="r"/>
            <a:r>
              <a:rPr lang="en-US" b="1" dirty="0" smtClean="0"/>
              <a:t> </a:t>
            </a:r>
            <a:br>
              <a:rPr lang="en-US" b="1" dirty="0" smtClean="0"/>
            </a:br>
            <a:r>
              <a:rPr lang="en-US" sz="4400" b="1" dirty="0" smtClean="0">
                <a:ln w="6350">
                  <a:noFill/>
                </a:ln>
                <a:solidFill>
                  <a:schemeClr val="tx1"/>
                </a:solidFill>
                <a:effectLst/>
              </a:rPr>
              <a:t>More Future UIs</a:t>
            </a:r>
            <a:br>
              <a:rPr lang="en-US" sz="4400" b="1" dirty="0" smtClean="0">
                <a:ln w="6350">
                  <a:noFill/>
                </a:ln>
                <a:solidFill>
                  <a:schemeClr val="tx1"/>
                </a:solidFill>
                <a:effectLst/>
              </a:rPr>
            </a:br>
            <a:r>
              <a:rPr lang="en-US" sz="4400" b="1" dirty="0" smtClean="0">
                <a:ln w="6350">
                  <a:noFill/>
                </a:ln>
                <a:solidFill>
                  <a:schemeClr val="tx1"/>
                </a:solidFill>
                <a:effectLst/>
              </a:rPr>
              <a:t/>
            </a:r>
            <a:br>
              <a:rPr lang="en-US" sz="4400" b="1" dirty="0" smtClean="0">
                <a:ln w="6350">
                  <a:noFill/>
                </a:ln>
                <a:solidFill>
                  <a:schemeClr val="tx1"/>
                </a:solidFill>
                <a:effectLst/>
              </a:rPr>
            </a:br>
            <a:r>
              <a:rPr lang="en-US" sz="4400" b="1" dirty="0" smtClean="0">
                <a:ln w="6350">
                  <a:noFill/>
                </a:ln>
                <a:solidFill>
                  <a:schemeClr val="tx1"/>
                </a:solidFill>
                <a:effectLst/>
              </a:rPr>
              <a:t> </a:t>
            </a:r>
            <a:endParaRPr lang="en-US" sz="4400" b="1" dirty="0">
              <a:ln w="6350">
                <a:noFill/>
              </a:ln>
              <a:solidFill>
                <a:schemeClr val="tx1"/>
              </a:solidFill>
              <a:effectLst/>
            </a:endParaRPr>
          </a:p>
        </p:txBody>
      </p:sp>
      <p:sp>
        <p:nvSpPr>
          <p:cNvPr id="4" name="Content Placeholder 3"/>
          <p:cNvSpPr>
            <a:spLocks noGrp="1"/>
          </p:cNvSpPr>
          <p:nvPr>
            <p:ph sz="quarter" idx="13"/>
          </p:nvPr>
        </p:nvSpPr>
        <p:spPr>
          <a:xfrm>
            <a:off x="685800" y="2667000"/>
            <a:ext cx="6858000" cy="3886200"/>
          </a:xfrm>
        </p:spPr>
        <p:txBody>
          <a:bodyPr>
            <a:normAutofit/>
          </a:bodyPr>
          <a:lstStyle/>
          <a:p>
            <a:pPr>
              <a:buNone/>
            </a:pPr>
            <a:r>
              <a:rPr lang="en-US" sz="3200" dirty="0" smtClean="0"/>
              <a:t>Taste</a:t>
            </a:r>
          </a:p>
          <a:p>
            <a:pPr>
              <a:buNone/>
            </a:pPr>
            <a:r>
              <a:rPr lang="en-US" sz="3200" dirty="0" smtClean="0"/>
              <a:t>Pain</a:t>
            </a:r>
          </a:p>
          <a:p>
            <a:pPr>
              <a:buNone/>
            </a:pPr>
            <a:r>
              <a:rPr lang="en-US" sz="3200" dirty="0" smtClean="0"/>
              <a:t>Emotion</a:t>
            </a:r>
          </a:p>
          <a:p>
            <a:pPr>
              <a:buNone/>
            </a:pPr>
            <a:endParaRPr lang="en-US" dirty="0"/>
          </a:p>
        </p:txBody>
      </p:sp>
      <p:pic>
        <p:nvPicPr>
          <p:cNvPr id="5" name="Picture 4" descr="baby food.jpg"/>
          <p:cNvPicPr>
            <a:picLocks noChangeAspect="1"/>
          </p:cNvPicPr>
          <p:nvPr/>
        </p:nvPicPr>
        <p:blipFill>
          <a:blip r:embed="rId3" cstate="print"/>
          <a:stretch>
            <a:fillRect/>
          </a:stretch>
        </p:blipFill>
        <p:spPr>
          <a:xfrm>
            <a:off x="2743200" y="1752600"/>
            <a:ext cx="4343400" cy="4343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29101"/>
      </p:ext>
    </p:extLst>
  </p:cSld>
  <p:clrMapOvr>
    <a:masterClrMapping/>
  </p:clrMapOvr>
  <p:transition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achinery.jpg"/>
          <p:cNvPicPr>
            <a:picLocks noChangeAspect="1"/>
          </p:cNvPicPr>
          <p:nvPr/>
        </p:nvPicPr>
        <p:blipFill>
          <a:blip r:embed="rId3" cstate="print"/>
          <a:stretch>
            <a:fillRect/>
          </a:stretch>
        </p:blipFill>
        <p:spPr>
          <a:xfrm>
            <a:off x="3441041" y="2895599"/>
            <a:ext cx="3721759" cy="2610787"/>
          </a:xfrm>
          <a:prstGeom prst="rect">
            <a:avLst/>
          </a:prstGeom>
        </p:spPr>
      </p:pic>
      <p:sp>
        <p:nvSpPr>
          <p:cNvPr id="2" name="Title 1"/>
          <p:cNvSpPr>
            <a:spLocks noGrp="1"/>
          </p:cNvSpPr>
          <p:nvPr>
            <p:ph type="title"/>
          </p:nvPr>
        </p:nvSpPr>
        <p:spPr>
          <a:xfrm>
            <a:off x="304800" y="533400"/>
            <a:ext cx="8686800" cy="1399032"/>
          </a:xfrm>
        </p:spPr>
        <p:txBody>
          <a:bodyPr>
            <a:normAutofit fontScale="90000"/>
          </a:bodyPr>
          <a:lstStyle/>
          <a:p>
            <a:pPr lvl="0" algn="r"/>
            <a:r>
              <a:rPr lang="en-US" sz="4400" b="1" dirty="0" smtClean="0">
                <a:ln w="6350">
                  <a:noFill/>
                </a:ln>
                <a:solidFill>
                  <a:schemeClr val="tx1"/>
                </a:solidFill>
                <a:effectLst/>
              </a:rPr>
              <a:t>Electronic Nerve Interfaces </a:t>
            </a:r>
            <a:r>
              <a:rPr lang="en-US" dirty="0" smtClean="0"/>
              <a:t/>
            </a:r>
            <a:br>
              <a:rPr lang="en-US" dirty="0" smtClean="0"/>
            </a:br>
            <a:r>
              <a:rPr lang="en-US" dirty="0" smtClean="0">
                <a:solidFill>
                  <a:schemeClr val="tx1"/>
                </a:solidFill>
              </a:rPr>
              <a:t>  </a:t>
            </a:r>
            <a:endParaRPr lang="en-US" b="1" dirty="0">
              <a:solidFill>
                <a:schemeClr val="tx1"/>
              </a:solidFill>
              <a:effectLst/>
            </a:endParaRPr>
          </a:p>
        </p:txBody>
      </p:sp>
      <p:sp>
        <p:nvSpPr>
          <p:cNvPr id="4" name="Content Placeholder 3"/>
          <p:cNvSpPr>
            <a:spLocks noGrp="1"/>
          </p:cNvSpPr>
          <p:nvPr>
            <p:ph sz="quarter" idx="13"/>
          </p:nvPr>
        </p:nvSpPr>
        <p:spPr>
          <a:xfrm>
            <a:off x="685800" y="1905000"/>
            <a:ext cx="8305800" cy="3886200"/>
          </a:xfrm>
        </p:spPr>
        <p:txBody>
          <a:bodyPr/>
          <a:lstStyle/>
          <a:p>
            <a:pPr>
              <a:buNone/>
            </a:pPr>
            <a:r>
              <a:rPr lang="en-US" sz="3200" dirty="0" smtClean="0"/>
              <a:t>						Coming soon</a:t>
            </a:r>
          </a:p>
          <a:p>
            <a:pPr>
              <a:buNone/>
            </a:pPr>
            <a:endParaRPr lang="en-US" dirty="0"/>
          </a:p>
        </p:txBody>
      </p:sp>
      <p:pic>
        <p:nvPicPr>
          <p:cNvPr id="5" name="Picture 4" descr="Nova.jpg"/>
          <p:cNvPicPr>
            <a:picLocks noChangeAspect="1"/>
          </p:cNvPicPr>
          <p:nvPr/>
        </p:nvPicPr>
        <p:blipFill>
          <a:blip r:embed="rId4" cstate="print"/>
          <a:stretch>
            <a:fillRect/>
          </a:stretch>
        </p:blipFill>
        <p:spPr>
          <a:xfrm rot="20209596">
            <a:off x="1094161" y="2070377"/>
            <a:ext cx="2461687" cy="412928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637447"/>
      </p:ext>
    </p:extLst>
  </p:cSld>
  <p:clrMapOvr>
    <a:masterClrMapping/>
  </p:clrMapOvr>
  <p:transition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399032"/>
          </a:xfrm>
        </p:spPr>
        <p:txBody>
          <a:bodyPr>
            <a:normAutofit/>
          </a:bodyPr>
          <a:lstStyle/>
          <a:p>
            <a:pPr lvl="0" algn="r"/>
            <a:r>
              <a:rPr lang="en-US" dirty="0" smtClean="0">
                <a:solidFill>
                  <a:schemeClr val="tx1"/>
                </a:solidFill>
              </a:rPr>
              <a:t> </a:t>
            </a:r>
            <a:r>
              <a:rPr lang="en-US" sz="4400" b="1" dirty="0" smtClean="0">
                <a:ln w="6350">
                  <a:noFill/>
                </a:ln>
                <a:solidFill>
                  <a:schemeClr val="tx1"/>
                </a:solidFill>
                <a:effectLst/>
              </a:rPr>
              <a:t>Sex via Computer</a:t>
            </a:r>
            <a:endParaRPr lang="en-US" b="1" dirty="0">
              <a:solidFill>
                <a:schemeClr val="tx1"/>
              </a:solidFill>
              <a:effectLst/>
            </a:endParaRPr>
          </a:p>
        </p:txBody>
      </p:sp>
      <p:sp>
        <p:nvSpPr>
          <p:cNvPr id="4" name="Content Placeholder 3"/>
          <p:cNvSpPr>
            <a:spLocks noGrp="1"/>
          </p:cNvSpPr>
          <p:nvPr>
            <p:ph sz="quarter" idx="13"/>
          </p:nvPr>
        </p:nvSpPr>
        <p:spPr>
          <a:xfrm>
            <a:off x="533400" y="2057400"/>
            <a:ext cx="6858000" cy="3886200"/>
          </a:xfrm>
        </p:spPr>
        <p:txBody>
          <a:bodyPr>
            <a:normAutofit/>
          </a:bodyPr>
          <a:lstStyle/>
          <a:p>
            <a:pPr>
              <a:buNone/>
            </a:pPr>
            <a:r>
              <a:rPr lang="en-US" sz="3200" dirty="0" smtClean="0"/>
              <a:t>From games to teledildonics</a:t>
            </a:r>
            <a:endParaRPr lang="en-US" sz="3200" dirty="0"/>
          </a:p>
        </p:txBody>
      </p:sp>
      <p:pic>
        <p:nvPicPr>
          <p:cNvPr id="7" name="Picture 6" descr="computer-internet-sex-cha-010.jpg"/>
          <p:cNvPicPr>
            <a:picLocks noChangeAspect="1"/>
          </p:cNvPicPr>
          <p:nvPr/>
        </p:nvPicPr>
        <p:blipFill>
          <a:blip r:embed="rId3" cstate="print"/>
          <a:stretch>
            <a:fillRect/>
          </a:stretch>
        </p:blipFill>
        <p:spPr>
          <a:xfrm>
            <a:off x="1981200" y="2758440"/>
            <a:ext cx="6400800" cy="3840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1976850"/>
      </p:ext>
    </p:extLst>
  </p:cSld>
  <p:clrMapOvr>
    <a:masterClrMapping/>
  </p:clrMapOvr>
  <p:transition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dolphin.jpg"/>
          <p:cNvPicPr>
            <a:picLocks noChangeAspect="1"/>
          </p:cNvPicPr>
          <p:nvPr/>
        </p:nvPicPr>
        <p:blipFill>
          <a:blip r:embed="rId3" cstate="print"/>
          <a:stretch>
            <a:fillRect/>
          </a:stretch>
        </p:blipFill>
        <p:spPr>
          <a:xfrm>
            <a:off x="914400" y="609600"/>
            <a:ext cx="2057400" cy="2720529"/>
          </a:xfrm>
          <a:prstGeom prst="rect">
            <a:avLst/>
          </a:prstGeom>
        </p:spPr>
      </p:pic>
      <p:pic>
        <p:nvPicPr>
          <p:cNvPr id="7" name="Picture 6" descr="110808-ChimpPhoto-hmed-1235p.standard.jpg"/>
          <p:cNvPicPr>
            <a:picLocks noChangeAspect="1"/>
          </p:cNvPicPr>
          <p:nvPr/>
        </p:nvPicPr>
        <p:blipFill>
          <a:blip r:embed="rId4" cstate="print"/>
          <a:stretch>
            <a:fillRect/>
          </a:stretch>
        </p:blipFill>
        <p:spPr>
          <a:xfrm>
            <a:off x="2438400" y="2286000"/>
            <a:ext cx="2667000" cy="1798883"/>
          </a:xfrm>
          <a:prstGeom prst="rect">
            <a:avLst/>
          </a:prstGeom>
        </p:spPr>
      </p:pic>
      <p:sp>
        <p:nvSpPr>
          <p:cNvPr id="2" name="Title 1"/>
          <p:cNvSpPr>
            <a:spLocks noGrp="1"/>
          </p:cNvSpPr>
          <p:nvPr>
            <p:ph type="title"/>
          </p:nvPr>
        </p:nvSpPr>
        <p:spPr>
          <a:xfrm>
            <a:off x="533400" y="381000"/>
            <a:ext cx="8229600" cy="1399032"/>
          </a:xfrm>
        </p:spPr>
        <p:txBody>
          <a:bodyPr>
            <a:normAutofit/>
          </a:bodyPr>
          <a:lstStyle/>
          <a:p>
            <a:pPr lvl="0" algn="r"/>
            <a:r>
              <a:rPr lang="en-US" b="1" dirty="0" smtClean="0">
                <a:ln w="6350">
                  <a:noFill/>
                </a:ln>
                <a:solidFill>
                  <a:schemeClr val="tx1"/>
                </a:solidFill>
                <a:effectLst/>
              </a:rPr>
              <a:t>Blurring the Boundary </a:t>
            </a:r>
            <a:r>
              <a:rPr lang="en-US" dirty="0" smtClean="0"/>
              <a:t/>
            </a:r>
            <a:br>
              <a:rPr lang="en-US" dirty="0" smtClean="0"/>
            </a:br>
            <a:endParaRPr lang="en-US" b="1" dirty="0">
              <a:solidFill>
                <a:schemeClr val="tx1"/>
              </a:solidFill>
              <a:effectLst/>
            </a:endParaRPr>
          </a:p>
        </p:txBody>
      </p:sp>
      <p:sp>
        <p:nvSpPr>
          <p:cNvPr id="4" name="Content Placeholder 3"/>
          <p:cNvSpPr>
            <a:spLocks noGrp="1"/>
          </p:cNvSpPr>
          <p:nvPr>
            <p:ph sz="quarter" idx="13"/>
          </p:nvPr>
        </p:nvSpPr>
        <p:spPr>
          <a:xfrm>
            <a:off x="457200" y="4267200"/>
            <a:ext cx="6858000" cy="3886200"/>
          </a:xfrm>
        </p:spPr>
        <p:txBody>
          <a:bodyPr>
            <a:normAutofit/>
          </a:bodyPr>
          <a:lstStyle/>
          <a:p>
            <a:pPr>
              <a:buNone/>
            </a:pPr>
            <a:r>
              <a:rPr lang="en-US" sz="3200" dirty="0" smtClean="0"/>
              <a:t>Is it alive?</a:t>
            </a:r>
          </a:p>
          <a:p>
            <a:pPr>
              <a:buNone/>
            </a:pPr>
            <a:r>
              <a:rPr lang="en-US" sz="3200" dirty="0" smtClean="0"/>
              <a:t>Is it human?</a:t>
            </a:r>
          </a:p>
          <a:p>
            <a:pPr>
              <a:buNone/>
            </a:pPr>
            <a:r>
              <a:rPr lang="en-US" sz="3200" dirty="0" smtClean="0"/>
              <a:t>Does it matter?</a:t>
            </a:r>
          </a:p>
        </p:txBody>
      </p:sp>
      <p:pic>
        <p:nvPicPr>
          <p:cNvPr id="5" name="Picture 4" descr="The-Uplift-War-By-David-Brin.jpg"/>
          <p:cNvPicPr>
            <a:picLocks noChangeAspect="1"/>
          </p:cNvPicPr>
          <p:nvPr/>
        </p:nvPicPr>
        <p:blipFill>
          <a:blip r:embed="rId5" cstate="print"/>
          <a:stretch>
            <a:fillRect/>
          </a:stretch>
        </p:blipFill>
        <p:spPr>
          <a:xfrm rot="1153486">
            <a:off x="4875633" y="1792237"/>
            <a:ext cx="3241056" cy="40513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8075352"/>
      </p:ext>
    </p:extLst>
  </p:cSld>
  <p:clrMapOvr>
    <a:masterClrMapping/>
  </p:clrMapOvr>
  <p:transition advClick="0"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rPr>
              <a:t> </a:t>
            </a:r>
            <a:r>
              <a:rPr lang="en-US" b="1" dirty="0" smtClean="0">
                <a:ln w="6350">
                  <a:noFill/>
                </a:ln>
                <a:solidFill>
                  <a:schemeClr val="tx1"/>
                </a:solidFill>
                <a:effectLst/>
              </a:rPr>
              <a:t>Inorganic Intelligence</a:t>
            </a:r>
            <a:endParaRPr lang="en-US" b="1" dirty="0">
              <a:ln w="6350">
                <a:noFill/>
              </a:ln>
              <a:solidFill>
                <a:schemeClr val="tx1"/>
              </a:solidFill>
              <a:effectLst/>
            </a:endParaRPr>
          </a:p>
        </p:txBody>
      </p:sp>
      <p:sp>
        <p:nvSpPr>
          <p:cNvPr id="4" name="Content Placeholder 3"/>
          <p:cNvSpPr>
            <a:spLocks noGrp="1"/>
          </p:cNvSpPr>
          <p:nvPr>
            <p:ph sz="quarter" idx="13"/>
          </p:nvPr>
        </p:nvSpPr>
        <p:spPr>
          <a:xfrm>
            <a:off x="3276600" y="4267200"/>
            <a:ext cx="6858000" cy="3886200"/>
          </a:xfrm>
        </p:spPr>
        <p:txBody>
          <a:bodyPr/>
          <a:lstStyle/>
          <a:p>
            <a:pPr>
              <a:buNone/>
            </a:pPr>
            <a:r>
              <a:rPr lang="en-US" dirty="0" smtClean="0"/>
              <a:t>    </a:t>
            </a:r>
          </a:p>
          <a:p>
            <a:pPr>
              <a:buNone/>
            </a:pPr>
            <a:endParaRPr lang="en-US" dirty="0" smtClean="0"/>
          </a:p>
          <a:p>
            <a:pPr>
              <a:buNone/>
            </a:pPr>
            <a:r>
              <a:rPr lang="en-US" dirty="0" smtClean="0"/>
              <a:t>     The computer is conscious</a:t>
            </a:r>
          </a:p>
          <a:p>
            <a:pPr>
              <a:buNone/>
            </a:pPr>
            <a:endParaRPr lang="en-US" dirty="0" smtClean="0"/>
          </a:p>
          <a:p>
            <a:pPr>
              <a:buNone/>
            </a:pPr>
            <a:endParaRPr lang="en-US" b="1" dirty="0"/>
          </a:p>
        </p:txBody>
      </p:sp>
      <p:pic>
        <p:nvPicPr>
          <p:cNvPr id="5" name="Picture 4" descr="robot.jpg"/>
          <p:cNvPicPr>
            <a:picLocks noChangeAspect="1"/>
          </p:cNvPicPr>
          <p:nvPr/>
        </p:nvPicPr>
        <p:blipFill>
          <a:blip r:embed="rId3" cstate="print"/>
          <a:stretch>
            <a:fillRect/>
          </a:stretch>
        </p:blipFill>
        <p:spPr>
          <a:xfrm>
            <a:off x="2133600" y="1828800"/>
            <a:ext cx="1743075" cy="2619375"/>
          </a:xfrm>
          <a:prstGeom prst="rect">
            <a:avLst/>
          </a:prstGeom>
        </p:spPr>
      </p:pic>
      <p:pic>
        <p:nvPicPr>
          <p:cNvPr id="7" name="Picture 6" descr="Fujitsu-Robots.jpg"/>
          <p:cNvPicPr>
            <a:picLocks noChangeAspect="1"/>
          </p:cNvPicPr>
          <p:nvPr/>
        </p:nvPicPr>
        <p:blipFill>
          <a:blip r:embed="rId4" cstate="print"/>
          <a:stretch>
            <a:fillRect/>
          </a:stretch>
        </p:blipFill>
        <p:spPr>
          <a:xfrm>
            <a:off x="3657600" y="2895600"/>
            <a:ext cx="4495800" cy="2262886"/>
          </a:xfrm>
          <a:prstGeom prst="rect">
            <a:avLst/>
          </a:prstGeom>
        </p:spPr>
      </p:pic>
      <p:pic>
        <p:nvPicPr>
          <p:cNvPr id="8" name="Picture 7" descr="human-robot-relationships.jpg"/>
          <p:cNvPicPr>
            <a:picLocks noChangeAspect="1"/>
          </p:cNvPicPr>
          <p:nvPr/>
        </p:nvPicPr>
        <p:blipFill>
          <a:blip r:embed="rId5" cstate="print"/>
          <a:stretch>
            <a:fillRect/>
          </a:stretch>
        </p:blipFill>
        <p:spPr>
          <a:xfrm>
            <a:off x="1066800" y="4419600"/>
            <a:ext cx="2610122" cy="15182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3182134"/>
      </p:ext>
    </p:extLst>
  </p:cSld>
  <p:clrMapOvr>
    <a:masterClrMapping/>
  </p:clrMapOvr>
  <p:transition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99032"/>
          </a:xfrm>
        </p:spPr>
        <p:txBody>
          <a:bodyPr>
            <a:normAutofit/>
          </a:bodyPr>
          <a:lstStyle/>
          <a:p>
            <a:pPr lvl="0" algn="r"/>
            <a:r>
              <a:rPr lang="en-US" b="1" dirty="0" smtClean="0">
                <a:solidFill>
                  <a:schemeClr val="tx1"/>
                </a:solidFill>
                <a:effectLst/>
              </a:rPr>
              <a:t> </a:t>
            </a:r>
            <a:r>
              <a:rPr lang="en-US" b="1" dirty="0" smtClean="0">
                <a:ln w="6350">
                  <a:noFill/>
                </a:ln>
                <a:solidFill>
                  <a:schemeClr val="tx1"/>
                </a:solidFill>
                <a:effectLst/>
              </a:rPr>
              <a:t>The Librarian</a:t>
            </a:r>
            <a:br>
              <a:rPr lang="en-US" b="1" dirty="0" smtClean="0">
                <a:ln w="6350">
                  <a:noFill/>
                </a:ln>
                <a:solidFill>
                  <a:schemeClr val="tx1"/>
                </a:solidFill>
                <a:effectLst/>
              </a:rPr>
            </a:br>
            <a:endParaRPr lang="en-US" b="1" dirty="0">
              <a:ln w="6350">
                <a:noFill/>
              </a:ln>
              <a:solidFill>
                <a:schemeClr val="tx1"/>
              </a:solidFill>
              <a:effectLst/>
            </a:endParaRPr>
          </a:p>
        </p:txBody>
      </p:sp>
      <p:sp>
        <p:nvSpPr>
          <p:cNvPr id="4" name="Content Placeholder 3"/>
          <p:cNvSpPr>
            <a:spLocks noGrp="1"/>
          </p:cNvSpPr>
          <p:nvPr>
            <p:ph sz="quarter" idx="13"/>
          </p:nvPr>
        </p:nvSpPr>
        <p:spPr>
          <a:xfrm>
            <a:off x="0" y="1447800"/>
            <a:ext cx="6858000" cy="3886200"/>
          </a:xfrm>
        </p:spPr>
        <p:txBody>
          <a:bodyPr/>
          <a:lstStyle/>
          <a:p>
            <a:pPr>
              <a:buNone/>
            </a:pPr>
            <a:r>
              <a:rPr lang="en-US" dirty="0" smtClean="0"/>
              <a:t>What will UX be like in 100 years?</a:t>
            </a:r>
          </a:p>
          <a:p>
            <a:endParaRPr lang="en-US" dirty="0" smtClean="0"/>
          </a:p>
        </p:txBody>
      </p:sp>
      <p:pic>
        <p:nvPicPr>
          <p:cNvPr id="5" name="Picture 4" descr="InfoAge_Top_tcm6-13851.jpg"/>
          <p:cNvPicPr>
            <a:picLocks noChangeAspect="1"/>
          </p:cNvPicPr>
          <p:nvPr/>
        </p:nvPicPr>
        <p:blipFill>
          <a:blip r:embed="rId3" cstate="print"/>
          <a:stretch>
            <a:fillRect/>
          </a:stretch>
        </p:blipFill>
        <p:spPr>
          <a:xfrm>
            <a:off x="1905000" y="2133600"/>
            <a:ext cx="5486400" cy="3840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34431"/>
      </p:ext>
    </p:extLst>
  </p:cSld>
  <p:clrMapOvr>
    <a:masterClrMapping/>
  </p:clrMapOvr>
  <p:transition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99032"/>
          </a:xfrm>
        </p:spPr>
        <p:txBody>
          <a:bodyPr>
            <a:noAutofit/>
          </a:bodyPr>
          <a:lstStyle/>
          <a:p>
            <a:pPr lvl="0" algn="r"/>
            <a:r>
              <a:rPr lang="en-US" sz="4000" b="1" dirty="0" smtClean="0">
                <a:ln w="6350">
                  <a:noFill/>
                </a:ln>
                <a:solidFill>
                  <a:schemeClr val="tx1"/>
                </a:solidFill>
                <a:effectLst/>
              </a:rPr>
              <a:t>Our Assistant</a:t>
            </a:r>
            <a:endParaRPr lang="en-US" sz="4000" b="1" dirty="0">
              <a:ln w="6350">
                <a:noFill/>
              </a:ln>
              <a:solidFill>
                <a:schemeClr val="tx1"/>
              </a:solidFill>
              <a:effectLst/>
            </a:endParaRPr>
          </a:p>
        </p:txBody>
      </p:sp>
      <p:sp>
        <p:nvSpPr>
          <p:cNvPr id="4" name="Content Placeholder 3"/>
          <p:cNvSpPr>
            <a:spLocks noGrp="1"/>
          </p:cNvSpPr>
          <p:nvPr>
            <p:ph sz="quarter" idx="13"/>
          </p:nvPr>
        </p:nvSpPr>
        <p:spPr>
          <a:xfrm>
            <a:off x="2057400" y="5638800"/>
            <a:ext cx="6858000" cy="3886200"/>
          </a:xfrm>
        </p:spPr>
        <p:txBody>
          <a:bodyPr/>
          <a:lstStyle/>
          <a:p>
            <a:pPr>
              <a:buNone/>
            </a:pPr>
            <a:r>
              <a:rPr lang="en-US" dirty="0" smtClean="0"/>
              <a:t>Human knowledge not needed</a:t>
            </a:r>
          </a:p>
          <a:p>
            <a:pPr>
              <a:buNone/>
            </a:pPr>
            <a:endParaRPr lang="en-US" dirty="0" smtClean="0"/>
          </a:p>
          <a:p>
            <a:pPr>
              <a:buNone/>
            </a:pPr>
            <a:endParaRPr lang="en-US" dirty="0" smtClean="0"/>
          </a:p>
        </p:txBody>
      </p:sp>
      <p:pic>
        <p:nvPicPr>
          <p:cNvPr id="5" name="Picture 4" descr="Knowledge navigator.PNG"/>
          <p:cNvPicPr>
            <a:picLocks noChangeAspect="1"/>
          </p:cNvPicPr>
          <p:nvPr/>
        </p:nvPicPr>
        <p:blipFill>
          <a:blip r:embed="rId3" cstate="print"/>
          <a:stretch>
            <a:fillRect/>
          </a:stretch>
        </p:blipFill>
        <p:spPr>
          <a:xfrm>
            <a:off x="381000" y="990600"/>
            <a:ext cx="4353341" cy="3331070"/>
          </a:xfrm>
          <a:prstGeom prst="rect">
            <a:avLst/>
          </a:prstGeom>
        </p:spPr>
      </p:pic>
      <p:pic>
        <p:nvPicPr>
          <p:cNvPr id="6" name="Picture 5" descr="time machine.jpg"/>
          <p:cNvPicPr>
            <a:picLocks noChangeAspect="1"/>
          </p:cNvPicPr>
          <p:nvPr/>
        </p:nvPicPr>
        <p:blipFill>
          <a:blip r:embed="rId4" cstate="print"/>
          <a:stretch>
            <a:fillRect/>
          </a:stretch>
        </p:blipFill>
        <p:spPr>
          <a:xfrm rot="671386">
            <a:off x="4224453" y="2968833"/>
            <a:ext cx="4123267" cy="23193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34431"/>
      </p:ext>
    </p:extLst>
  </p:cSld>
  <p:clrMapOvr>
    <a:masterClrMapping/>
  </p:clrMapOvr>
  <p:transition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normAutofit/>
          </a:bodyPr>
          <a:lstStyle/>
          <a:p>
            <a:pPr lvl="0" algn="r"/>
            <a:r>
              <a:rPr lang="en-US" sz="4000" b="1" dirty="0" smtClean="0">
                <a:ln w="6350">
                  <a:noFill/>
                </a:ln>
                <a:solidFill>
                  <a:schemeClr val="tx1"/>
                </a:solidFill>
              </a:rPr>
              <a:t>Map Apps for Everything</a:t>
            </a:r>
            <a:r>
              <a:rPr lang="en-US" sz="4000" b="1" dirty="0" smtClean="0">
                <a:ln w="6350">
                  <a:noFill/>
                </a:ln>
                <a:solidFill>
                  <a:schemeClr val="tx1"/>
                </a:solidFill>
                <a:effectLst/>
              </a:rPr>
              <a:t> </a:t>
            </a:r>
            <a:br>
              <a:rPr lang="en-US" sz="4000" b="1" dirty="0" smtClean="0">
                <a:ln w="6350">
                  <a:noFill/>
                </a:ln>
                <a:solidFill>
                  <a:schemeClr val="tx1"/>
                </a:solidFill>
                <a:effectLst/>
              </a:rPr>
            </a:br>
            <a:endParaRPr lang="en-US" sz="4000" b="1" dirty="0">
              <a:ln w="6350">
                <a:noFill/>
              </a:ln>
              <a:solidFill>
                <a:schemeClr val="tx1"/>
              </a:solidFill>
              <a:effectLst/>
            </a:endParaRPr>
          </a:p>
        </p:txBody>
      </p:sp>
      <p:sp>
        <p:nvSpPr>
          <p:cNvPr id="4" name="Content Placeholder 3"/>
          <p:cNvSpPr>
            <a:spLocks noGrp="1"/>
          </p:cNvSpPr>
          <p:nvPr>
            <p:ph sz="quarter" idx="13"/>
          </p:nvPr>
        </p:nvSpPr>
        <p:spPr>
          <a:xfrm>
            <a:off x="3200400" y="4724400"/>
            <a:ext cx="6858000" cy="3886200"/>
          </a:xfrm>
        </p:spPr>
        <p:txBody>
          <a:bodyPr/>
          <a:lstStyle/>
          <a:p>
            <a:pPr>
              <a:buNone/>
            </a:pPr>
            <a:r>
              <a:rPr lang="en-US" sz="3200" dirty="0" smtClean="0"/>
              <a:t>All the answers we want</a:t>
            </a:r>
          </a:p>
          <a:p>
            <a:pPr>
              <a:buNone/>
            </a:pPr>
            <a:r>
              <a:rPr lang="en-US" sz="3200" dirty="0" smtClean="0"/>
              <a:t>What answers will we want?</a:t>
            </a:r>
          </a:p>
          <a:p>
            <a:pPr>
              <a:buNone/>
            </a:pPr>
            <a:endParaRPr lang="en-US" dirty="0" smtClean="0"/>
          </a:p>
        </p:txBody>
      </p:sp>
      <p:pic>
        <p:nvPicPr>
          <p:cNvPr id="6" name="Picture 5" descr="Map Park Plaza London.PNG"/>
          <p:cNvPicPr>
            <a:picLocks noChangeAspect="1"/>
          </p:cNvPicPr>
          <p:nvPr/>
        </p:nvPicPr>
        <p:blipFill>
          <a:blip r:embed="rId3" cstate="print"/>
          <a:stretch>
            <a:fillRect/>
          </a:stretch>
        </p:blipFill>
        <p:spPr>
          <a:xfrm rot="20746839">
            <a:off x="852880" y="1743643"/>
            <a:ext cx="4036919" cy="310477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34431"/>
      </p:ext>
    </p:extLst>
  </p:cSld>
  <p:clrMapOvr>
    <a:masterClrMapping/>
  </p:clrMapOvr>
  <p:transition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399032"/>
          </a:xfrm>
        </p:spPr>
        <p:txBody>
          <a:bodyPr>
            <a:normAutofit/>
          </a:bodyPr>
          <a:lstStyle/>
          <a:p>
            <a:pPr algn="r"/>
            <a:r>
              <a:rPr lang="en-US" b="1" dirty="0" smtClean="0">
                <a:solidFill>
                  <a:schemeClr val="tx1"/>
                </a:solidFill>
                <a:effectLst/>
              </a:rPr>
              <a:t> </a:t>
            </a:r>
            <a:r>
              <a:rPr lang="en-US" sz="4000" b="1" dirty="0" smtClean="0">
                <a:ln w="6350">
                  <a:noFill/>
                </a:ln>
                <a:solidFill>
                  <a:schemeClr val="tx1"/>
                </a:solidFill>
                <a:effectLst/>
              </a:rPr>
              <a:t>What Answers Will We Want? </a:t>
            </a:r>
            <a:endParaRPr lang="en-US" sz="4000" b="1" dirty="0">
              <a:ln w="6350">
                <a:noFill/>
              </a:ln>
              <a:solidFill>
                <a:schemeClr val="tx1"/>
              </a:solidFill>
              <a:effectLst/>
            </a:endParaRPr>
          </a:p>
        </p:txBody>
      </p:sp>
      <p:sp>
        <p:nvSpPr>
          <p:cNvPr id="4" name="Content Placeholder 3"/>
          <p:cNvSpPr>
            <a:spLocks noGrp="1"/>
          </p:cNvSpPr>
          <p:nvPr>
            <p:ph sz="quarter" idx="13"/>
          </p:nvPr>
        </p:nvSpPr>
        <p:spPr>
          <a:xfrm>
            <a:off x="-152400" y="1752600"/>
            <a:ext cx="6858000" cy="3886200"/>
          </a:xfrm>
        </p:spPr>
        <p:txBody>
          <a:bodyPr/>
          <a:lstStyle/>
          <a:p>
            <a:pPr>
              <a:buNone/>
            </a:pPr>
            <a:r>
              <a:rPr lang="en-US" dirty="0" smtClean="0"/>
              <a:t>    Science, history, and art—or </a:t>
            </a:r>
            <a:br>
              <a:rPr lang="en-US" dirty="0" smtClean="0"/>
            </a:br>
            <a:r>
              <a:rPr lang="en-US" dirty="0" smtClean="0"/>
              <a:t>Facebook on steroids</a:t>
            </a:r>
          </a:p>
          <a:p>
            <a:pPr>
              <a:buNone/>
            </a:pPr>
            <a:endParaRPr lang="en-US" dirty="0"/>
          </a:p>
        </p:txBody>
      </p:sp>
      <p:pic>
        <p:nvPicPr>
          <p:cNvPr id="6" name="Picture 5" descr="Elmer Fudd 2.jpg"/>
          <p:cNvPicPr>
            <a:picLocks noChangeAspect="1"/>
          </p:cNvPicPr>
          <p:nvPr/>
        </p:nvPicPr>
        <p:blipFill>
          <a:blip r:embed="rId3" cstate="print"/>
          <a:stretch>
            <a:fillRect/>
          </a:stretch>
        </p:blipFill>
        <p:spPr>
          <a:xfrm>
            <a:off x="2286000" y="2895600"/>
            <a:ext cx="4567451" cy="3657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5100782"/>
      </p:ext>
    </p:extLst>
  </p:cSld>
  <p:clrMapOvr>
    <a:masterClrMapping/>
  </p:clrMapOvr>
  <p:transition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1399032"/>
          </a:xfrm>
        </p:spPr>
        <p:txBody>
          <a:bodyPr>
            <a:normAutofit/>
          </a:bodyPr>
          <a:lstStyle/>
          <a:p>
            <a:pPr lvl="0" algn="r"/>
            <a:r>
              <a:rPr lang="en-US" sz="4000" b="1" dirty="0" smtClean="0">
                <a:ln w="0">
                  <a:noFill/>
                </a:ln>
                <a:solidFill>
                  <a:schemeClr val="tx1"/>
                </a:solidFill>
                <a:effectLst/>
              </a:rPr>
              <a:t> Which future?</a:t>
            </a:r>
            <a:br>
              <a:rPr lang="en-US" sz="4000" b="1" dirty="0" smtClean="0">
                <a:ln w="0">
                  <a:noFill/>
                </a:ln>
                <a:solidFill>
                  <a:schemeClr val="tx1"/>
                </a:solidFill>
                <a:effectLst/>
              </a:rPr>
            </a:br>
            <a:r>
              <a:rPr lang="en-US" sz="4000" b="1" dirty="0" smtClean="0">
                <a:ln w="0">
                  <a:noFill/>
                </a:ln>
                <a:solidFill>
                  <a:schemeClr val="tx1"/>
                </a:solidFill>
                <a:effectLst/>
              </a:rPr>
              <a:t>Utopian  or Dystopian?</a:t>
            </a:r>
            <a:endParaRPr lang="en-US" sz="4000" b="1" dirty="0">
              <a:ln w="0">
                <a:noFill/>
              </a:ln>
              <a:solidFill>
                <a:schemeClr val="tx1"/>
              </a:solidFill>
              <a:effectLst/>
            </a:endParaRPr>
          </a:p>
        </p:txBody>
      </p:sp>
      <p:pic>
        <p:nvPicPr>
          <p:cNvPr id="5" name="Picture 4" descr="DoomsdayClock.jpg"/>
          <p:cNvPicPr>
            <a:picLocks noChangeAspect="1"/>
          </p:cNvPicPr>
          <p:nvPr/>
        </p:nvPicPr>
        <p:blipFill>
          <a:blip r:embed="rId3" cstate="print"/>
          <a:stretch>
            <a:fillRect/>
          </a:stretch>
        </p:blipFill>
        <p:spPr>
          <a:xfrm>
            <a:off x="914400" y="2594732"/>
            <a:ext cx="6052002" cy="40346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9825194"/>
      </p:ext>
    </p:extLst>
  </p:cSld>
  <p:clrMapOvr>
    <a:masterClrMapping/>
  </p:clrMapOvr>
  <p:transition advClick="0"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762000" y="2133600"/>
            <a:ext cx="6858000" cy="3886200"/>
          </a:xfrm>
        </p:spPr>
        <p:txBody>
          <a:bodyPr/>
          <a:lstStyle/>
          <a:p>
            <a:pPr>
              <a:buNone/>
            </a:pPr>
            <a:endParaRPr lang="en-US" b="1" dirty="0" smtClean="0"/>
          </a:p>
          <a:p>
            <a:pPr>
              <a:buNone/>
            </a:pPr>
            <a:endParaRPr lang="en-US" b="1" dirty="0" smtClean="0"/>
          </a:p>
          <a:p>
            <a:pPr>
              <a:buNone/>
            </a:pPr>
            <a:endParaRPr lang="en-US" b="1" dirty="0" smtClean="0"/>
          </a:p>
          <a:p>
            <a:pPr>
              <a:buNone/>
            </a:pPr>
            <a:endParaRPr lang="en-US" b="1" dirty="0" smtClean="0"/>
          </a:p>
        </p:txBody>
      </p:sp>
      <p:grpSp>
        <p:nvGrpSpPr>
          <p:cNvPr id="5" name="Group 4"/>
          <p:cNvGrpSpPr/>
          <p:nvPr/>
        </p:nvGrpSpPr>
        <p:grpSpPr>
          <a:xfrm>
            <a:off x="7848600" y="4876800"/>
            <a:ext cx="1295400" cy="1981200"/>
            <a:chOff x="7848600" y="4876800"/>
            <a:chExt cx="1295400" cy="1981200"/>
          </a:xfrm>
        </p:grpSpPr>
        <p:sp>
          <p:nvSpPr>
            <p:cNvPr id="6" name="Isosceles Triangle 5"/>
            <p:cNvSpPr/>
            <p:nvPr/>
          </p:nvSpPr>
          <p:spPr>
            <a:xfrm rot="16200000">
              <a:off x="7505700" y="5219700"/>
              <a:ext cx="1981200" cy="1295400"/>
            </a:xfrm>
            <a:prstGeom prst="triangle">
              <a:avLst>
                <a:gd name="adj" fmla="val 50480"/>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cEd logo no tag-- small.jpg"/>
            <p:cNvPicPr>
              <a:picLocks noChangeAspect="1"/>
            </p:cNvPicPr>
            <p:nvPr/>
          </p:nvPicPr>
          <p:blipFill>
            <a:blip r:embed="rId3" cstate="print"/>
            <a:stretch>
              <a:fillRect/>
            </a:stretch>
          </p:blipFill>
          <p:spPr>
            <a:xfrm>
              <a:off x="8077200" y="5791200"/>
              <a:ext cx="914400" cy="225083"/>
            </a:xfrm>
            <a:prstGeom prst="rect">
              <a:avLst/>
            </a:prstGeom>
          </p:spPr>
        </p:pic>
      </p:grpSp>
      <p:sp>
        <p:nvSpPr>
          <p:cNvPr id="9" name="TextBox 8"/>
          <p:cNvSpPr txBox="1"/>
          <p:nvPr/>
        </p:nvSpPr>
        <p:spPr>
          <a:xfrm>
            <a:off x="838200" y="457200"/>
            <a:ext cx="8001000" cy="707886"/>
          </a:xfrm>
          <a:prstGeom prst="rect">
            <a:avLst/>
          </a:prstGeom>
          <a:noFill/>
        </p:spPr>
        <p:txBody>
          <a:bodyPr wrap="square" rtlCol="0">
            <a:spAutoFit/>
          </a:bodyPr>
          <a:lstStyle/>
          <a:p>
            <a:r>
              <a:rPr lang="en-US" sz="4000" b="1" dirty="0" smtClean="0"/>
              <a:t>The Future:</a:t>
            </a:r>
            <a:endParaRPr lang="en-US" sz="4000" b="1" dirty="0"/>
          </a:p>
        </p:txBody>
      </p:sp>
      <p:sp>
        <p:nvSpPr>
          <p:cNvPr id="10" name="Rectangle 9"/>
          <p:cNvSpPr/>
          <p:nvPr/>
        </p:nvSpPr>
        <p:spPr>
          <a:xfrm>
            <a:off x="914400" y="2133600"/>
            <a:ext cx="5436104" cy="584775"/>
          </a:xfrm>
          <a:prstGeom prst="rect">
            <a:avLst/>
          </a:prstGeom>
        </p:spPr>
        <p:txBody>
          <a:bodyPr wrap="none">
            <a:spAutoFit/>
          </a:bodyPr>
          <a:lstStyle/>
          <a:p>
            <a:r>
              <a:rPr lang="en-US" sz="3200" dirty="0" smtClean="0"/>
              <a:t>    Looney-Tunes saw it first!</a:t>
            </a:r>
            <a:endParaRPr lang="en-US" sz="3200" dirty="0"/>
          </a:p>
        </p:txBody>
      </p:sp>
      <p:sp>
        <p:nvSpPr>
          <p:cNvPr id="11" name="TextBox 10"/>
          <p:cNvSpPr txBox="1"/>
          <p:nvPr/>
        </p:nvSpPr>
        <p:spPr>
          <a:xfrm>
            <a:off x="228600" y="5410200"/>
            <a:ext cx="7543800" cy="923330"/>
          </a:xfrm>
          <a:prstGeom prst="rect">
            <a:avLst/>
          </a:prstGeom>
          <a:noFill/>
        </p:spPr>
        <p:txBody>
          <a:bodyPr wrap="square" rtlCol="0">
            <a:spAutoFit/>
          </a:bodyPr>
          <a:lstStyle/>
          <a:p>
            <a:r>
              <a:rPr lang="en-US" dirty="0" smtClean="0"/>
              <a:t>Thank you to all the scientists, science fiction fans, and critics who helped me with material for this talk, especially Whitfield Diffie, John Alden, Mike Ward, Karen Schaeffer, and Mark Baushke.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6929444"/>
      </p:ext>
    </p:extLst>
  </p:cSld>
  <p:clrMapOvr>
    <a:masterClrMapping/>
  </p:clrMapOvr>
  <p:transition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304800"/>
            <a:ext cx="7543800" cy="1399032"/>
          </a:xfrm>
        </p:spPr>
        <p:txBody>
          <a:bodyPr>
            <a:normAutofit/>
          </a:bodyPr>
          <a:lstStyle/>
          <a:p>
            <a:pPr lvl="0" algn="r"/>
            <a:r>
              <a:rPr lang="en-US" dirty="0" smtClean="0">
                <a:solidFill>
                  <a:schemeClr val="tx1"/>
                </a:solidFill>
                <a:effectLst/>
              </a:rPr>
              <a:t> </a:t>
            </a:r>
            <a:r>
              <a:rPr lang="en-US" b="1" dirty="0" smtClean="0">
                <a:ln w="6350">
                  <a:noFill/>
                </a:ln>
                <a:solidFill>
                  <a:schemeClr val="tx1"/>
                </a:solidFill>
                <a:effectLst/>
              </a:rPr>
              <a:t> Dystopia</a:t>
            </a:r>
            <a:r>
              <a:rPr lang="en-US" sz="4000" b="1" dirty="0" smtClean="0">
                <a:solidFill>
                  <a:schemeClr val="tx1"/>
                </a:solidFill>
                <a:effectLst/>
              </a:rPr>
              <a:t/>
            </a:r>
            <a:br>
              <a:rPr lang="en-US" sz="4000" b="1" dirty="0" smtClean="0">
                <a:solidFill>
                  <a:schemeClr val="tx1"/>
                </a:solidFill>
                <a:effectLst/>
              </a:rPr>
            </a:br>
            <a:endParaRPr lang="en-US" sz="4000" b="1" dirty="0">
              <a:solidFill>
                <a:schemeClr val="tx1"/>
              </a:solidFill>
              <a:effectLst/>
            </a:endParaRPr>
          </a:p>
        </p:txBody>
      </p:sp>
      <p:sp>
        <p:nvSpPr>
          <p:cNvPr id="8" name="Content Placeholder 7"/>
          <p:cNvSpPr>
            <a:spLocks noGrp="1"/>
          </p:cNvSpPr>
          <p:nvPr>
            <p:ph sz="quarter" idx="13"/>
          </p:nvPr>
        </p:nvSpPr>
        <p:spPr>
          <a:xfrm>
            <a:off x="533400" y="1676400"/>
            <a:ext cx="7848600" cy="3886200"/>
          </a:xfrm>
        </p:spPr>
        <p:txBody>
          <a:bodyPr>
            <a:normAutofit/>
          </a:bodyPr>
          <a:lstStyle/>
          <a:p>
            <a:pPr>
              <a:buNone/>
            </a:pPr>
            <a:r>
              <a:rPr lang="en-US" sz="3200" dirty="0" smtClean="0"/>
              <a:t>Back to medievalism?</a:t>
            </a:r>
          </a:p>
          <a:p>
            <a:pPr>
              <a:buNone/>
            </a:pPr>
            <a:r>
              <a:rPr lang="en-US" sz="3200" dirty="0" smtClean="0"/>
              <a:t>Back to 1800?</a:t>
            </a:r>
          </a:p>
          <a:p>
            <a:pPr>
              <a:buNone/>
            </a:pPr>
            <a:r>
              <a:rPr lang="en-US" sz="3200" dirty="0" smtClean="0"/>
              <a:t>Pockets of science?</a:t>
            </a:r>
          </a:p>
          <a:p>
            <a:pPr>
              <a:buNone/>
            </a:pPr>
            <a:endParaRPr lang="en-US" dirty="0" smtClean="0"/>
          </a:p>
          <a:p>
            <a:pPr>
              <a:buNone/>
            </a:pPr>
            <a:endParaRPr lang="en-US" dirty="0" smtClean="0"/>
          </a:p>
          <a:p>
            <a:pPr>
              <a:buNone/>
            </a:pPr>
            <a:r>
              <a:rPr lang="en-US" dirty="0" smtClean="0"/>
              <a:t/>
            </a:r>
            <a:br>
              <a:rPr lang="en-US" dirty="0" smtClean="0"/>
            </a:br>
            <a:endParaRPr lang="en-US" b="1" dirty="0" smtClean="0"/>
          </a:p>
        </p:txBody>
      </p:sp>
      <p:pic>
        <p:nvPicPr>
          <p:cNvPr id="5" name="Picture 4" descr="1800 farming.jpg"/>
          <p:cNvPicPr>
            <a:picLocks noChangeAspect="1"/>
          </p:cNvPicPr>
          <p:nvPr/>
        </p:nvPicPr>
        <p:blipFill>
          <a:blip r:embed="rId3" cstate="print"/>
          <a:stretch>
            <a:fillRect/>
          </a:stretch>
        </p:blipFill>
        <p:spPr>
          <a:xfrm>
            <a:off x="3505200" y="3505200"/>
            <a:ext cx="5060373" cy="318080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681190"/>
      </p:ext>
    </p:extLst>
  </p:cSld>
  <p:clrMapOvr>
    <a:masterClrMapping/>
  </p:clrMapOvr>
  <p:transition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48600" cy="1399032"/>
          </a:xfrm>
        </p:spPr>
        <p:txBody>
          <a:bodyPr/>
          <a:lstStyle/>
          <a:p>
            <a:pPr lvl="0" algn="r"/>
            <a:r>
              <a:rPr lang="en-US" b="1" dirty="0" smtClean="0">
                <a:ln w="6350">
                  <a:noFill/>
                </a:ln>
                <a:solidFill>
                  <a:schemeClr val="tx1"/>
                </a:solidFill>
                <a:effectLst/>
              </a:rPr>
              <a:t>Utopia</a:t>
            </a:r>
            <a:endParaRPr lang="en-US" b="1" dirty="0">
              <a:solidFill>
                <a:schemeClr val="tx1"/>
              </a:solidFill>
              <a:effectLst/>
            </a:endParaRPr>
          </a:p>
        </p:txBody>
      </p:sp>
      <p:sp>
        <p:nvSpPr>
          <p:cNvPr id="4" name="Content Placeholder 3"/>
          <p:cNvSpPr>
            <a:spLocks noGrp="1"/>
          </p:cNvSpPr>
          <p:nvPr>
            <p:ph sz="quarter" idx="13"/>
          </p:nvPr>
        </p:nvSpPr>
        <p:spPr>
          <a:xfrm>
            <a:off x="3276600" y="4533900"/>
            <a:ext cx="6858000" cy="4648200"/>
          </a:xfrm>
        </p:spPr>
        <p:txBody>
          <a:bodyPr>
            <a:normAutofit lnSpcReduction="10000"/>
          </a:bodyPr>
          <a:lstStyle/>
          <a:p>
            <a:pPr>
              <a:buNone/>
            </a:pPr>
            <a:r>
              <a:rPr lang="en-US" sz="3200" dirty="0" smtClean="0"/>
              <a:t>Individual UX elements</a:t>
            </a:r>
          </a:p>
          <a:p>
            <a:pPr>
              <a:buNone/>
            </a:pPr>
            <a:r>
              <a:rPr lang="en-US" sz="3200" dirty="0" smtClean="0"/>
              <a:t>Bio-machine integration</a:t>
            </a:r>
          </a:p>
          <a:p>
            <a:pPr>
              <a:buNone/>
            </a:pPr>
            <a:r>
              <a:rPr lang="en-US" sz="3200" dirty="0" smtClean="0"/>
              <a:t>The Big Picture</a:t>
            </a:r>
          </a:p>
          <a:p>
            <a:pPr>
              <a:buNone/>
            </a:pPr>
            <a:endParaRPr lang="en-US" dirty="0" smtClean="0"/>
          </a:p>
          <a:p>
            <a:pPr>
              <a:buNone/>
            </a:pPr>
            <a:endParaRPr lang="en-US" dirty="0" smtClean="0"/>
          </a:p>
          <a:p>
            <a:pPr>
              <a:buNone/>
            </a:pPr>
            <a:r>
              <a:rPr lang="en-US" dirty="0" smtClean="0"/>
              <a:t>	</a:t>
            </a:r>
          </a:p>
          <a:p>
            <a:pPr>
              <a:spcBef>
                <a:spcPts val="400"/>
              </a:spcBef>
              <a:buNone/>
            </a:pPr>
            <a:r>
              <a:rPr lang="en-US" dirty="0" smtClean="0"/>
              <a:t>	</a:t>
            </a:r>
          </a:p>
          <a:p>
            <a:pPr>
              <a:spcBef>
                <a:spcPts val="400"/>
              </a:spcBef>
              <a:buNone/>
            </a:pPr>
            <a:endParaRPr lang="en-US" dirty="0" smtClean="0"/>
          </a:p>
          <a:p>
            <a:pPr>
              <a:spcBef>
                <a:spcPts val="400"/>
              </a:spcBef>
              <a:buNone/>
            </a:pPr>
            <a:r>
              <a:rPr lang="en-US" dirty="0" smtClean="0"/>
              <a:t>      </a:t>
            </a:r>
          </a:p>
          <a:p>
            <a:pPr>
              <a:buNone/>
            </a:pPr>
            <a:endParaRPr lang="en-US" dirty="0"/>
          </a:p>
        </p:txBody>
      </p:sp>
      <p:pic>
        <p:nvPicPr>
          <p:cNvPr id="5" name="Picture 4" descr="futuristic computer 2.jpg"/>
          <p:cNvPicPr>
            <a:picLocks noChangeAspect="1"/>
          </p:cNvPicPr>
          <p:nvPr/>
        </p:nvPicPr>
        <p:blipFill>
          <a:blip r:embed="rId3" cstate="print"/>
          <a:stretch>
            <a:fillRect/>
          </a:stretch>
        </p:blipFill>
        <p:spPr>
          <a:xfrm>
            <a:off x="457200" y="533400"/>
            <a:ext cx="2286000" cy="1491637"/>
          </a:xfrm>
          <a:prstGeom prst="rect">
            <a:avLst/>
          </a:prstGeom>
        </p:spPr>
      </p:pic>
      <p:pic>
        <p:nvPicPr>
          <p:cNvPr id="6" name="Picture 5" descr="tencomp2.jpg"/>
          <p:cNvPicPr>
            <a:picLocks noChangeAspect="1"/>
          </p:cNvPicPr>
          <p:nvPr/>
        </p:nvPicPr>
        <p:blipFill>
          <a:blip r:embed="rId4" cstate="print"/>
          <a:stretch>
            <a:fillRect/>
          </a:stretch>
        </p:blipFill>
        <p:spPr>
          <a:xfrm>
            <a:off x="990600" y="1828800"/>
            <a:ext cx="2228850" cy="1662113"/>
          </a:xfrm>
          <a:prstGeom prst="rect">
            <a:avLst/>
          </a:prstGeom>
        </p:spPr>
      </p:pic>
      <p:pic>
        <p:nvPicPr>
          <p:cNvPr id="7" name="Picture 6" descr="tencomp3.jpg"/>
          <p:cNvPicPr>
            <a:picLocks noChangeAspect="1"/>
          </p:cNvPicPr>
          <p:nvPr/>
        </p:nvPicPr>
        <p:blipFill>
          <a:blip r:embed="rId5" cstate="print"/>
          <a:stretch>
            <a:fillRect/>
          </a:stretch>
        </p:blipFill>
        <p:spPr>
          <a:xfrm>
            <a:off x="2743200" y="838200"/>
            <a:ext cx="2338137" cy="1676400"/>
          </a:xfrm>
          <a:prstGeom prst="rect">
            <a:avLst/>
          </a:prstGeom>
        </p:spPr>
      </p:pic>
      <p:pic>
        <p:nvPicPr>
          <p:cNvPr id="9" name="Picture 8" descr="futuristic computer.PNG"/>
          <p:cNvPicPr>
            <a:picLocks noChangeAspect="1"/>
          </p:cNvPicPr>
          <p:nvPr/>
        </p:nvPicPr>
        <p:blipFill>
          <a:blip r:embed="rId6" cstate="print"/>
          <a:stretch>
            <a:fillRect/>
          </a:stretch>
        </p:blipFill>
        <p:spPr>
          <a:xfrm>
            <a:off x="3200400" y="2438400"/>
            <a:ext cx="1371600" cy="154921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5819080"/>
      </p:ext>
    </p:extLst>
  </p:cSld>
  <p:clrMapOvr>
    <a:masterClrMapping/>
  </p:clrMapOvr>
  <p:transition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99032"/>
          </a:xfrm>
        </p:spPr>
        <p:txBody>
          <a:bodyPr/>
          <a:lstStyle/>
          <a:p>
            <a:pPr lvl="0" algn="r"/>
            <a:r>
              <a:rPr lang="en-US" dirty="0" smtClean="0">
                <a:solidFill>
                  <a:schemeClr val="tx1"/>
                </a:solidFill>
              </a:rPr>
              <a:t> </a:t>
            </a:r>
            <a:r>
              <a:rPr lang="en-US" b="1" dirty="0" smtClean="0">
                <a:ln w="6350">
                  <a:noFill/>
                </a:ln>
                <a:solidFill>
                  <a:schemeClr val="tx1"/>
                </a:solidFill>
                <a:effectLst/>
              </a:rPr>
              <a:t>What kinds of UIs?</a:t>
            </a:r>
            <a:br>
              <a:rPr lang="en-US" b="1" dirty="0" smtClean="0">
                <a:ln w="6350">
                  <a:noFill/>
                </a:ln>
                <a:solidFill>
                  <a:schemeClr val="tx1"/>
                </a:solidFill>
                <a:effectLst/>
              </a:rPr>
            </a:br>
            <a:endParaRPr lang="en-US" b="1" dirty="0">
              <a:ln w="6350">
                <a:noFill/>
              </a:ln>
              <a:solidFill>
                <a:schemeClr val="tx1"/>
              </a:solidFill>
              <a:effectLst/>
            </a:endParaRPr>
          </a:p>
        </p:txBody>
      </p:sp>
      <p:sp>
        <p:nvSpPr>
          <p:cNvPr id="4" name="Content Placeholder 3"/>
          <p:cNvSpPr>
            <a:spLocks noGrp="1"/>
          </p:cNvSpPr>
          <p:nvPr>
            <p:ph sz="quarter" idx="13"/>
          </p:nvPr>
        </p:nvSpPr>
        <p:spPr>
          <a:xfrm>
            <a:off x="5105400" y="3581400"/>
            <a:ext cx="6858000" cy="3886200"/>
          </a:xfrm>
        </p:spPr>
        <p:txBody>
          <a:bodyPr>
            <a:normAutofit/>
          </a:bodyPr>
          <a:lstStyle/>
          <a:p>
            <a:pPr>
              <a:buNone/>
            </a:pPr>
            <a:r>
              <a:rPr lang="en-US" sz="3200" dirty="0" smtClean="0"/>
              <a:t>Today</a:t>
            </a:r>
          </a:p>
          <a:p>
            <a:pPr>
              <a:buNone/>
            </a:pPr>
            <a:r>
              <a:rPr lang="en-US" sz="3200" dirty="0" smtClean="0"/>
              <a:t>In the Future</a:t>
            </a:r>
          </a:p>
          <a:p>
            <a:endParaRPr lang="en-US" dirty="0" smtClean="0"/>
          </a:p>
          <a:p>
            <a:pPr>
              <a:buNone/>
            </a:pPr>
            <a:endParaRPr lang="en-US" b="1" dirty="0"/>
          </a:p>
        </p:txBody>
      </p:sp>
      <p:pic>
        <p:nvPicPr>
          <p:cNvPr id="6" name="Picture 5" descr="hand on device.PNG"/>
          <p:cNvPicPr>
            <a:picLocks noChangeAspect="1"/>
          </p:cNvPicPr>
          <p:nvPr/>
        </p:nvPicPr>
        <p:blipFill>
          <a:blip r:embed="rId3" cstate="print"/>
          <a:stretch>
            <a:fillRect/>
          </a:stretch>
        </p:blipFill>
        <p:spPr>
          <a:xfrm>
            <a:off x="609600" y="1447800"/>
            <a:ext cx="4319240" cy="4267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785961"/>
      </p:ext>
    </p:extLst>
  </p:cSld>
  <p:clrMapOvr>
    <a:masterClrMapping/>
  </p:clrMapOvr>
  <p:transition advClick="0"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99032"/>
          </a:xfrm>
        </p:spPr>
        <p:txBody>
          <a:bodyPr/>
          <a:lstStyle/>
          <a:p>
            <a:pPr lvl="0" algn="r"/>
            <a:r>
              <a:rPr lang="en-US" b="1" dirty="0" smtClean="0">
                <a:ln w="6350">
                  <a:noFill/>
                </a:ln>
                <a:solidFill>
                  <a:schemeClr val="tx1"/>
                </a:solidFill>
              </a:rPr>
              <a:t>Today’s UI could be better  </a:t>
            </a:r>
            <a:endParaRPr lang="en-US" dirty="0">
              <a:ln w="6350">
                <a:noFill/>
              </a:ln>
              <a:solidFill>
                <a:schemeClr val="tx1"/>
              </a:solidFill>
            </a:endParaRPr>
          </a:p>
        </p:txBody>
      </p:sp>
      <p:sp>
        <p:nvSpPr>
          <p:cNvPr id="4" name="Content Placeholder 3"/>
          <p:cNvSpPr>
            <a:spLocks noGrp="1"/>
          </p:cNvSpPr>
          <p:nvPr>
            <p:ph sz="quarter" idx="13"/>
          </p:nvPr>
        </p:nvSpPr>
        <p:spPr>
          <a:xfrm>
            <a:off x="5638800" y="3581400"/>
            <a:ext cx="8991600" cy="4343400"/>
          </a:xfrm>
        </p:spPr>
        <p:txBody>
          <a:bodyPr>
            <a:normAutofit/>
          </a:bodyPr>
          <a:lstStyle/>
          <a:p>
            <a:pPr>
              <a:buNone/>
            </a:pPr>
            <a:r>
              <a:rPr lang="en-US" sz="3200" dirty="0" smtClean="0"/>
              <a:t>Touch  </a:t>
            </a:r>
          </a:p>
          <a:p>
            <a:pPr>
              <a:buNone/>
            </a:pPr>
            <a:r>
              <a:rPr lang="en-US" sz="3200" dirty="0" smtClean="0"/>
              <a:t>Vision </a:t>
            </a:r>
          </a:p>
          <a:p>
            <a:pPr>
              <a:buNone/>
            </a:pPr>
            <a:r>
              <a:rPr lang="en-US" sz="3200" dirty="0" smtClean="0"/>
              <a:t>Position  </a:t>
            </a:r>
          </a:p>
          <a:p>
            <a:pPr>
              <a:buNone/>
            </a:pPr>
            <a:r>
              <a:rPr lang="en-US" sz="3200" dirty="0" smtClean="0"/>
              <a:t>Eyeball direction</a:t>
            </a:r>
          </a:p>
          <a:p>
            <a:pPr>
              <a:buNone/>
            </a:pPr>
            <a:r>
              <a:rPr lang="en-US" sz="3200" dirty="0" smtClean="0"/>
              <a:t>Sound</a:t>
            </a:r>
          </a:p>
          <a:p>
            <a:pPr algn="ctr"/>
            <a:endParaRPr lang="en-US" b="1" dirty="0"/>
          </a:p>
        </p:txBody>
      </p:sp>
      <p:pic>
        <p:nvPicPr>
          <p:cNvPr id="6" name="Picture 5" descr="New-Kinect-FidelityDepth_503px.jpg-503x0.jpg"/>
          <p:cNvPicPr>
            <a:picLocks noChangeAspect="1"/>
          </p:cNvPicPr>
          <p:nvPr/>
        </p:nvPicPr>
        <p:blipFill>
          <a:blip r:embed="rId3" cstate="print"/>
          <a:stretch>
            <a:fillRect/>
          </a:stretch>
        </p:blipFill>
        <p:spPr>
          <a:xfrm rot="21098481">
            <a:off x="228600" y="1905000"/>
            <a:ext cx="5169317" cy="312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3047109"/>
      </p:ext>
    </p:extLst>
  </p:cSld>
  <p:clrMapOvr>
    <a:masterClrMapping/>
  </p:clrMapOvr>
  <p:transition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99032"/>
          </a:xfrm>
        </p:spPr>
        <p:txBody>
          <a:bodyPr/>
          <a:lstStyle/>
          <a:p>
            <a:pPr lvl="0" algn="r"/>
            <a:r>
              <a:rPr lang="en-US" dirty="0" smtClean="0">
                <a:ln w="6350">
                  <a:noFill/>
                </a:ln>
                <a:solidFill>
                  <a:schemeClr val="tx1"/>
                </a:solidFill>
              </a:rPr>
              <a:t> </a:t>
            </a:r>
            <a:r>
              <a:rPr lang="en-US" b="1" dirty="0" smtClean="0">
                <a:ln w="6350">
                  <a:noFill/>
                </a:ln>
                <a:solidFill>
                  <a:schemeClr val="tx1"/>
                </a:solidFill>
                <a:effectLst/>
              </a:rPr>
              <a:t>Natural Language</a:t>
            </a:r>
            <a:r>
              <a:rPr lang="en-US" b="1" dirty="0" smtClean="0">
                <a:solidFill>
                  <a:schemeClr val="tx1"/>
                </a:solidFill>
                <a:effectLst/>
              </a:rPr>
              <a:t/>
            </a:r>
            <a:br>
              <a:rPr lang="en-US" b="1" dirty="0" smtClean="0">
                <a:solidFill>
                  <a:schemeClr val="tx1"/>
                </a:solidFill>
                <a:effectLst/>
              </a:rPr>
            </a:br>
            <a:endParaRPr lang="en-US" b="1" dirty="0">
              <a:solidFill>
                <a:schemeClr val="tx1"/>
              </a:solidFill>
              <a:effectLst/>
            </a:endParaRPr>
          </a:p>
        </p:txBody>
      </p:sp>
      <p:sp>
        <p:nvSpPr>
          <p:cNvPr id="4" name="Content Placeholder 3"/>
          <p:cNvSpPr>
            <a:spLocks noGrp="1"/>
          </p:cNvSpPr>
          <p:nvPr>
            <p:ph sz="quarter" idx="13"/>
          </p:nvPr>
        </p:nvSpPr>
        <p:spPr>
          <a:xfrm>
            <a:off x="0" y="1371600"/>
            <a:ext cx="6858000" cy="3886200"/>
          </a:xfrm>
        </p:spPr>
        <p:txBody>
          <a:bodyPr>
            <a:normAutofit/>
          </a:bodyPr>
          <a:lstStyle/>
          <a:p>
            <a:pPr>
              <a:buNone/>
            </a:pPr>
            <a:r>
              <a:rPr lang="en-US" sz="3600" dirty="0" smtClean="0"/>
              <a:t>May need 100 years</a:t>
            </a:r>
          </a:p>
          <a:p>
            <a:pPr>
              <a:buNone/>
            </a:pPr>
            <a:r>
              <a:rPr lang="en-US" dirty="0" smtClean="0"/>
              <a:t/>
            </a:r>
            <a:br>
              <a:rPr lang="en-US" dirty="0" smtClean="0"/>
            </a:br>
            <a:endParaRPr lang="en-US" dirty="0" smtClean="0"/>
          </a:p>
          <a:p>
            <a:endParaRPr lang="en-US" b="1" dirty="0"/>
          </a:p>
        </p:txBody>
      </p:sp>
      <p:pic>
        <p:nvPicPr>
          <p:cNvPr id="8" name="Picture 7" descr="Dictation.jpg"/>
          <p:cNvPicPr>
            <a:picLocks noChangeAspect="1"/>
          </p:cNvPicPr>
          <p:nvPr/>
        </p:nvPicPr>
        <p:blipFill>
          <a:blip r:embed="rId3" cstate="print"/>
          <a:stretch>
            <a:fillRect/>
          </a:stretch>
        </p:blipFill>
        <p:spPr>
          <a:xfrm rot="20820132">
            <a:off x="1835180" y="2508711"/>
            <a:ext cx="3090521" cy="3796753"/>
          </a:xfrm>
          <a:prstGeom prst="rect">
            <a:avLst/>
          </a:prstGeom>
        </p:spPr>
      </p:pic>
      <p:pic>
        <p:nvPicPr>
          <p:cNvPr id="7" name="Picture 6" descr="Asimov Second Foundation.PNG"/>
          <p:cNvPicPr>
            <a:picLocks noChangeAspect="1"/>
          </p:cNvPicPr>
          <p:nvPr/>
        </p:nvPicPr>
        <p:blipFill>
          <a:blip r:embed="rId4" cstate="print"/>
          <a:stretch>
            <a:fillRect/>
          </a:stretch>
        </p:blipFill>
        <p:spPr>
          <a:xfrm rot="697533">
            <a:off x="4708490" y="1950151"/>
            <a:ext cx="2843727" cy="46692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6808346"/>
      </p:ext>
    </p:extLst>
  </p:cSld>
  <p:clrMapOvr>
    <a:masterClrMapping/>
  </p:clrMapOvr>
  <p:transition advClick="0"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399032"/>
          </a:xfrm>
        </p:spPr>
        <p:txBody>
          <a:bodyPr>
            <a:normAutofit fontScale="90000"/>
          </a:bodyPr>
          <a:lstStyle/>
          <a:p>
            <a:pPr lvl="0" algn="r"/>
            <a:r>
              <a:rPr lang="en-US" sz="4400" b="1" dirty="0" smtClean="0">
                <a:ln w="6350">
                  <a:noFill/>
                </a:ln>
                <a:solidFill>
                  <a:schemeClr val="tx1"/>
                </a:solidFill>
                <a:effectLst/>
              </a:rPr>
              <a:t>Fantasy or Reality?</a:t>
            </a:r>
            <a:r>
              <a:rPr lang="en-US" dirty="0" smtClean="0">
                <a:ln w="6350">
                  <a:noFill/>
                </a:ln>
              </a:rPr>
              <a:t/>
            </a:r>
            <a:br>
              <a:rPr lang="en-US" dirty="0" smtClean="0">
                <a:ln w="6350">
                  <a:noFill/>
                </a:ln>
              </a:rPr>
            </a:br>
            <a:endParaRPr lang="en-US" b="1" dirty="0">
              <a:ln w="6350">
                <a:noFill/>
              </a:ln>
              <a:solidFill>
                <a:schemeClr val="tx1"/>
              </a:solidFill>
              <a:effectLst/>
            </a:endParaRPr>
          </a:p>
        </p:txBody>
      </p:sp>
      <p:sp>
        <p:nvSpPr>
          <p:cNvPr id="4" name="Content Placeholder 3"/>
          <p:cNvSpPr>
            <a:spLocks noGrp="1"/>
          </p:cNvSpPr>
          <p:nvPr>
            <p:ph sz="quarter" idx="13"/>
          </p:nvPr>
        </p:nvSpPr>
        <p:spPr>
          <a:xfrm>
            <a:off x="457200" y="1828800"/>
            <a:ext cx="6858000" cy="3886200"/>
          </a:xfrm>
        </p:spPr>
        <p:txBody>
          <a:bodyPr/>
          <a:lstStyle/>
          <a:p>
            <a:pPr>
              <a:buNone/>
            </a:pPr>
            <a:r>
              <a:rPr lang="en-US" sz="3200" dirty="0" smtClean="0"/>
              <a:t>Babel fish</a:t>
            </a:r>
          </a:p>
          <a:p>
            <a:pPr>
              <a:buNone/>
            </a:pPr>
            <a:r>
              <a:rPr lang="en-US" sz="3200" dirty="0" smtClean="0"/>
              <a:t>Universal language translator</a:t>
            </a:r>
          </a:p>
          <a:p>
            <a:pPr>
              <a:buNone/>
            </a:pPr>
            <a:r>
              <a:rPr lang="en-US" sz="3200" dirty="0" smtClean="0"/>
              <a:t>BOLT</a:t>
            </a:r>
          </a:p>
          <a:p>
            <a:pPr>
              <a:buNone/>
            </a:pPr>
            <a:r>
              <a:rPr lang="en-US" dirty="0" smtClean="0"/>
              <a:t/>
            </a:r>
            <a:br>
              <a:rPr lang="en-US" dirty="0" smtClean="0"/>
            </a:br>
            <a:endParaRPr lang="en-US" b="1" dirty="0"/>
          </a:p>
        </p:txBody>
      </p:sp>
      <p:pic>
        <p:nvPicPr>
          <p:cNvPr id="5" name="Picture 4" descr="metamorph05.jpg"/>
          <p:cNvPicPr>
            <a:picLocks noChangeAspect="1"/>
          </p:cNvPicPr>
          <p:nvPr/>
        </p:nvPicPr>
        <p:blipFill>
          <a:blip r:embed="rId3" cstate="print"/>
          <a:stretch>
            <a:fillRect/>
          </a:stretch>
        </p:blipFill>
        <p:spPr>
          <a:xfrm>
            <a:off x="3296947" y="3048000"/>
            <a:ext cx="4551653" cy="344986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041551"/>
      </p:ext>
    </p:extLst>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chemeClr val="tx1"/>
                </a:solidFill>
                <a:effectLst/>
              </a:rPr>
              <a:t> </a:t>
            </a:r>
            <a:r>
              <a:rPr lang="en-US" b="1" dirty="0" smtClean="0">
                <a:ln w="6350">
                  <a:noFill/>
                </a:ln>
                <a:solidFill>
                  <a:schemeClr val="tx1"/>
                </a:solidFill>
                <a:effectLst/>
              </a:rPr>
              <a:t>Multiple Languages</a:t>
            </a:r>
            <a:endParaRPr lang="en-US" b="1" dirty="0">
              <a:ln w="6350">
                <a:noFill/>
              </a:ln>
              <a:solidFill>
                <a:schemeClr val="tx1"/>
              </a:solidFill>
              <a:effectLst/>
            </a:endParaRPr>
          </a:p>
        </p:txBody>
      </p:sp>
      <p:sp>
        <p:nvSpPr>
          <p:cNvPr id="4" name="Content Placeholder 3"/>
          <p:cNvSpPr>
            <a:spLocks noGrp="1"/>
          </p:cNvSpPr>
          <p:nvPr>
            <p:ph sz="quarter" idx="13"/>
          </p:nvPr>
        </p:nvSpPr>
        <p:spPr>
          <a:xfrm>
            <a:off x="152400" y="1752600"/>
            <a:ext cx="6858000" cy="3886200"/>
          </a:xfrm>
        </p:spPr>
        <p:txBody>
          <a:bodyPr>
            <a:normAutofit/>
          </a:bodyPr>
          <a:lstStyle/>
          <a:p>
            <a:pPr>
              <a:buNone/>
            </a:pPr>
            <a:r>
              <a:rPr lang="en-US" dirty="0" smtClean="0"/>
              <a:t>Moore’s law for language learning?</a:t>
            </a:r>
          </a:p>
          <a:p>
            <a:endParaRPr lang="en-US" b="1" dirty="0"/>
          </a:p>
        </p:txBody>
      </p:sp>
      <p:pic>
        <p:nvPicPr>
          <p:cNvPr id="6" name="Picture 5" descr="Real-time-Translation-ExpatFinder.com-blog.jpg"/>
          <p:cNvPicPr>
            <a:picLocks noChangeAspect="1"/>
          </p:cNvPicPr>
          <p:nvPr/>
        </p:nvPicPr>
        <p:blipFill>
          <a:blip r:embed="rId3" cstate="print"/>
          <a:stretch>
            <a:fillRect/>
          </a:stretch>
        </p:blipFill>
        <p:spPr>
          <a:xfrm>
            <a:off x="2286000" y="2362200"/>
            <a:ext cx="4772733" cy="42136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239038"/>
      </p:ext>
    </p:extLst>
  </p:cSld>
  <p:clrMapOvr>
    <a:masterClrMapping/>
  </p:clrMapOvr>
  <p:transition advClick="0" advTm="15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2579</TotalTime>
  <Words>315</Words>
  <Application>Microsoft Macintosh PowerPoint</Application>
  <PresentationFormat>On-screen Show (4:3)</PresentationFormat>
  <Paragraphs>103</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Verve</vt:lpstr>
      <vt:lpstr>     </vt:lpstr>
      <vt:lpstr> Which future? Utopian  or Dystopian?</vt:lpstr>
      <vt:lpstr>  Dystopia </vt:lpstr>
      <vt:lpstr>Utopia</vt:lpstr>
      <vt:lpstr> What kinds of UIs? </vt:lpstr>
      <vt:lpstr>Today’s UI could be better  </vt:lpstr>
      <vt:lpstr> Natural Language </vt:lpstr>
      <vt:lpstr>Fantasy or Reality? </vt:lpstr>
      <vt:lpstr> Multiple Languages</vt:lpstr>
      <vt:lpstr>Future UIs could include  </vt:lpstr>
      <vt:lpstr>  More Future UIs   </vt:lpstr>
      <vt:lpstr>Electronic Nerve Interfaces    </vt:lpstr>
      <vt:lpstr> Sex via Computer</vt:lpstr>
      <vt:lpstr>Blurring the Boundary  </vt:lpstr>
      <vt:lpstr> Inorganic Intelligence</vt:lpstr>
      <vt:lpstr> The Librarian </vt:lpstr>
      <vt:lpstr>Our Assistant</vt:lpstr>
      <vt:lpstr>Map Apps for Everything  </vt:lpstr>
      <vt:lpstr> What Answers Will We Want? </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Moat between Ethnography and Lab Research</dc:title>
  <dc:creator>cynthia zimber</dc:creator>
  <cp:lastModifiedBy>Lija Hogan</cp:lastModifiedBy>
  <cp:revision>350</cp:revision>
  <cp:lastPrinted>2014-07-19T21:30:30Z</cp:lastPrinted>
  <dcterms:created xsi:type="dcterms:W3CDTF">2014-07-21T15:38:33Z</dcterms:created>
  <dcterms:modified xsi:type="dcterms:W3CDTF">2014-07-21T15:47:19Z</dcterms:modified>
</cp:coreProperties>
</file>