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307" r:id="rId4"/>
    <p:sldId id="312" r:id="rId5"/>
    <p:sldId id="311" r:id="rId6"/>
    <p:sldId id="310" r:id="rId7"/>
    <p:sldId id="309" r:id="rId8"/>
    <p:sldId id="308" r:id="rId9"/>
    <p:sldId id="321" r:id="rId10"/>
    <p:sldId id="313" r:id="rId11"/>
    <p:sldId id="320" r:id="rId12"/>
    <p:sldId id="314" r:id="rId13"/>
    <p:sldId id="322" r:id="rId14"/>
    <p:sldId id="325" r:id="rId15"/>
    <p:sldId id="324" r:id="rId16"/>
    <p:sldId id="258" r:id="rId17"/>
  </p:sldIdLst>
  <p:sldSz cx="9144000" cy="6858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00CC"/>
    <a:srgbClr val="E2AC00"/>
    <a:srgbClr val="3399FF"/>
    <a:srgbClr val="8C3FC5"/>
    <a:srgbClr val="7C35B1"/>
    <a:srgbClr val="00CC99"/>
    <a:srgbClr val="FFCCFF"/>
    <a:srgbClr val="FFD85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527" autoAdjust="0"/>
  </p:normalViewPr>
  <p:slideViewPr>
    <p:cSldViewPr>
      <p:cViewPr>
        <p:scale>
          <a:sx n="75" d="100"/>
          <a:sy n="75" d="100"/>
        </p:scale>
        <p:origin x="-12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BF99-2BDD-4D29-8254-358D1D2578D1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CB81-DB6D-4D3B-9515-04692BA401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83DA2-168D-49D6-965F-7C3EE002AF5D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D94A-7F51-43A5-AC74-353D1D4D0F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6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D94A-7F51-43A5-AC74-353D1D4D0F5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D94A-7F51-43A5-AC74-353D1D4D0F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 algn="l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  <a:lvl2pPr>
              <a:defRPr sz="2400">
                <a:latin typeface="微软雅黑" pitchFamily="34" charset="-122"/>
                <a:ea typeface="微软雅黑" pitchFamily="34" charset="-122"/>
              </a:defRPr>
            </a:lvl2pPr>
            <a:lvl3pPr>
              <a:defRPr sz="2000"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7304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预售</a:t>
            </a:r>
            <a:r>
              <a:rPr lang="en-US" altLang="zh-CN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商家操作手册</a:t>
            </a:r>
            <a:endParaRPr lang="en-US" altLang="zh-CN" sz="4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设置好预售商品信息后，重新进入报名中心找到该活动，点击“继续报名”进入提交商品信息，等待小二审核</a:t>
            </a:r>
            <a:endParaRPr lang="en-US" altLang="zh-CN" sz="1600" dirty="0" smtClean="0"/>
          </a:p>
          <a:p>
            <a:endParaRPr lang="zh-CN" altLang="en-US" sz="16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③预售商品报名</a:t>
            </a:r>
            <a:endParaRPr lang="zh-CN" altLang="en-US" sz="2800" b="1" dirty="0"/>
          </a:p>
        </p:txBody>
      </p:sp>
      <p:pic>
        <p:nvPicPr>
          <p:cNvPr id="8" name="内容占位符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8166"/>
            <a:ext cx="8229600" cy="27705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83568" y="3429000"/>
            <a:ext cx="1224136" cy="432048"/>
          </a:xfrm>
          <a:prstGeom prst="roundRect">
            <a:avLst/>
          </a:prstGeom>
          <a:noFill/>
          <a:ln w="28575" cap="flat" cmpd="sng" algn="ctr">
            <a:solidFill>
              <a:srgbClr val="FF0000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520" y="537321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年双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预售的报名入口，预计会在营销中心下单独添加一个预售商品报名入口，请届时以页面看到信息为准。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0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③预售商品报名</a:t>
            </a:r>
            <a:endParaRPr lang="zh-CN" alt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8" y="1124744"/>
            <a:ext cx="80074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" y="1916832"/>
            <a:ext cx="8124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③预售商品报名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3548" y="119675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商品审核进度查看：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548" y="450912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商品审核通过后，在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detail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页面即会从普通在售商品转为预售商品，需到预售时间，消费者才能付定金。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商品提交审核前 商家：可以修改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删除预售商品信息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商品提交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审核且审核通过后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商家：可以商品基本属性编辑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商品库存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编辑只可增量，不能主动下架；商品预售信息不可以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编辑；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不能增不能减不能改。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2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名词解释</a:t>
            </a:r>
            <a:endParaRPr lang="zh-CN" altLang="en-US" sz="2800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20000"/>
          </a:bodyPr>
          <a:lstStyle/>
          <a:p>
            <a:endParaRPr lang="zh-CN" altLang="en-US" sz="1800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900" dirty="0" smtClean="0">
                <a:solidFill>
                  <a:srgbClr val="FF0000"/>
                </a:solidFill>
              </a:rPr>
              <a:t>预售类型选择：双</a:t>
            </a:r>
            <a:r>
              <a:rPr lang="en-US" altLang="zh-CN" sz="1900" dirty="0" smtClean="0">
                <a:solidFill>
                  <a:srgbClr val="FF0000"/>
                </a:solidFill>
              </a:rPr>
              <a:t>11</a:t>
            </a:r>
            <a:r>
              <a:rPr lang="zh-CN" altLang="en-US" sz="1900" dirty="0" smtClean="0">
                <a:solidFill>
                  <a:srgbClr val="FF0000"/>
                </a:solidFill>
              </a:rPr>
              <a:t>建议使用一阶、</a:t>
            </a:r>
            <a:r>
              <a:rPr lang="zh-CN" altLang="en-US" sz="1900" dirty="0">
                <a:solidFill>
                  <a:srgbClr val="FF0000"/>
                </a:solidFill>
              </a:rPr>
              <a:t>三阶</a:t>
            </a:r>
            <a:endParaRPr lang="en-US" altLang="zh-CN" sz="1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FF0000"/>
              </a:solidFill>
            </a:endParaRPr>
          </a:p>
          <a:p>
            <a:r>
              <a:rPr lang="zh-CN" altLang="en-US" sz="1800" b="1" dirty="0" smtClean="0"/>
              <a:t>三</a:t>
            </a:r>
            <a:r>
              <a:rPr lang="zh-CN" altLang="en-US" sz="1800" b="1" dirty="0"/>
              <a:t>阶</a:t>
            </a:r>
            <a:r>
              <a:rPr lang="zh-CN" altLang="en-US" sz="1800" b="1" dirty="0" smtClean="0"/>
              <a:t>：</a:t>
            </a:r>
            <a:endParaRPr lang="en-US" altLang="zh-CN" sz="1800" b="1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价格不固定，以</a:t>
            </a:r>
            <a:r>
              <a:rPr lang="zh-CN" altLang="en-US" sz="1400" dirty="0"/>
              <a:t>最终的购买人数决定售卖价格，由“立刻付定金”和“预售结束后付尾款”两部分组成。 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适用</a:t>
            </a:r>
            <a:r>
              <a:rPr lang="zh-CN" altLang="en-US" sz="1400" dirty="0"/>
              <a:t>：购买人数越多，商品价格越便宜，适合设置每个阶梯合理的订单批量 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b="1" dirty="0" smtClean="0">
                <a:solidFill>
                  <a:srgbClr val="00B050"/>
                </a:solidFill>
              </a:rPr>
              <a:t>定金规则：</a:t>
            </a:r>
            <a:endParaRPr lang="en-US" altLang="zh-CN" sz="1400" b="1" dirty="0" smtClean="0">
              <a:solidFill>
                <a:srgbClr val="00B050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zh-CN" altLang="en-US" sz="1400" dirty="0" smtClean="0"/>
              <a:t>三</a:t>
            </a:r>
            <a:r>
              <a:rPr lang="zh-CN" altLang="en-US" sz="1400" dirty="0"/>
              <a:t>阶段总价</a:t>
            </a:r>
            <a:r>
              <a:rPr lang="en-US" altLang="zh-CN" sz="1400" dirty="0"/>
              <a:t>&lt;500</a:t>
            </a:r>
            <a:r>
              <a:rPr lang="zh-CN" altLang="en-US" sz="1400" dirty="0"/>
              <a:t>时，三阶段总价</a:t>
            </a:r>
            <a:r>
              <a:rPr lang="en-US" altLang="zh-CN" sz="1400" dirty="0"/>
              <a:t>10%≤</a:t>
            </a:r>
            <a:r>
              <a:rPr lang="zh-CN" altLang="en-US" sz="1400" dirty="0"/>
              <a:t>定金≤三阶段总价</a:t>
            </a:r>
            <a:r>
              <a:rPr lang="en-US" altLang="zh-CN" sz="1400" dirty="0"/>
              <a:t>20%</a:t>
            </a:r>
            <a:r>
              <a:rPr lang="zh-CN" altLang="en-US" sz="1400" dirty="0"/>
              <a:t>，定金</a:t>
            </a:r>
            <a:r>
              <a:rPr lang="en-US" altLang="zh-CN" sz="1400" dirty="0"/>
              <a:t>&gt;=10</a:t>
            </a:r>
            <a:r>
              <a:rPr lang="zh-CN" altLang="en-US" sz="1400" dirty="0"/>
              <a:t>元（若三阶段总价</a:t>
            </a:r>
            <a:r>
              <a:rPr lang="en-US" altLang="zh-CN" sz="1400" dirty="0"/>
              <a:t>20%&lt;10</a:t>
            </a:r>
            <a:r>
              <a:rPr lang="zh-CN" altLang="en-US" sz="1400" dirty="0"/>
              <a:t>元，则设</a:t>
            </a:r>
            <a:r>
              <a:rPr lang="en-US" altLang="zh-CN" sz="1400" dirty="0"/>
              <a:t>10</a:t>
            </a:r>
            <a:r>
              <a:rPr lang="zh-CN" altLang="en-US" sz="1400" dirty="0"/>
              <a:t>元）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lvl="1" indent="-342900">
              <a:buFont typeface="+mj-lt"/>
              <a:buAutoNum type="arabicPeriod"/>
            </a:pPr>
            <a:r>
              <a:rPr lang="zh-CN" altLang="en-US" sz="1400" dirty="0" smtClean="0"/>
              <a:t>三</a:t>
            </a:r>
            <a:r>
              <a:rPr lang="zh-CN" altLang="en-US" sz="1400" dirty="0"/>
              <a:t>阶段总价≥</a:t>
            </a:r>
            <a:r>
              <a:rPr lang="en-US" altLang="zh-CN" sz="1400" dirty="0"/>
              <a:t>500</a:t>
            </a:r>
            <a:r>
              <a:rPr lang="zh-CN" altLang="en-US" sz="1400" dirty="0"/>
              <a:t>时，</a:t>
            </a:r>
            <a:r>
              <a:rPr lang="en-US" altLang="zh-CN" sz="1400" dirty="0"/>
              <a:t>99</a:t>
            </a:r>
            <a:r>
              <a:rPr lang="zh-CN" altLang="en-US" sz="1400" dirty="0"/>
              <a:t>元≤定金≤三阶段总价</a:t>
            </a:r>
            <a:r>
              <a:rPr lang="en-US" altLang="zh-CN" sz="1400" dirty="0"/>
              <a:t>20%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lvl="1" indent="-342900">
              <a:buFont typeface="+mj-lt"/>
              <a:buAutoNum type="arabicPeriod"/>
            </a:pPr>
            <a:r>
              <a:rPr lang="zh-CN" altLang="en-US" sz="1400" dirty="0" smtClean="0"/>
              <a:t>定金</a:t>
            </a:r>
            <a:r>
              <a:rPr lang="zh-CN" altLang="en-US" sz="1400" dirty="0"/>
              <a:t>必须为整数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b="1" dirty="0" smtClean="0">
                <a:solidFill>
                  <a:srgbClr val="00B050"/>
                </a:solidFill>
              </a:rPr>
              <a:t>总价规则： 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双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预售价格是否有最低价要求需和规则确认？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lvl="1" indent="-342900">
              <a:buAutoNum type="arabicPeriod"/>
            </a:pPr>
            <a:r>
              <a:rPr lang="zh-CN" altLang="en-US" sz="1400" dirty="0" smtClean="0"/>
              <a:t>一阶段：人数</a:t>
            </a:r>
            <a:r>
              <a:rPr lang="en-US" altLang="zh-CN" sz="1400" dirty="0" smtClean="0"/>
              <a:t>=1</a:t>
            </a:r>
            <a:r>
              <a:rPr lang="zh-CN" altLang="en-US" sz="1400" dirty="0" smtClean="0"/>
              <a:t>，</a:t>
            </a:r>
            <a:endParaRPr lang="en-US" altLang="zh-CN" sz="1400" dirty="0" smtClean="0"/>
          </a:p>
          <a:p>
            <a:pPr lvl="1" indent="-342900">
              <a:buAutoNum type="arabicPeriod"/>
            </a:pPr>
            <a:r>
              <a:rPr lang="zh-CN" altLang="en-US" sz="1400" dirty="0" smtClean="0"/>
              <a:t>二阶段：人数≥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，价格＜一阶段价格；</a:t>
            </a:r>
            <a:endParaRPr lang="en-US" altLang="zh-CN" sz="1400" dirty="0" smtClean="0"/>
          </a:p>
          <a:p>
            <a:pPr lvl="1" indent="-342900">
              <a:buAutoNum type="arabicPeriod"/>
            </a:pPr>
            <a:r>
              <a:rPr lang="zh-CN" altLang="en-US" sz="1400" dirty="0"/>
              <a:t>三</a:t>
            </a:r>
            <a:r>
              <a:rPr lang="zh-CN" altLang="en-US" sz="1400" dirty="0" smtClean="0"/>
              <a:t>阶段：人数≥</a:t>
            </a:r>
            <a:r>
              <a:rPr lang="en-US" altLang="zh-CN" sz="1400" dirty="0" smtClean="0"/>
              <a:t>20</a:t>
            </a:r>
            <a:r>
              <a:rPr lang="zh-CN" altLang="en-US" sz="1400" dirty="0" smtClean="0"/>
              <a:t>，价格＜二阶段价格；</a:t>
            </a:r>
            <a:endParaRPr lang="zh-CN" altLang="en-US" sz="1400" dirty="0"/>
          </a:p>
          <a:p>
            <a:r>
              <a:rPr lang="zh-CN" altLang="en-US" sz="1800" b="1" dirty="0" smtClean="0"/>
              <a:t>一</a:t>
            </a:r>
            <a:r>
              <a:rPr lang="zh-CN" altLang="en-US" sz="1800" b="1" dirty="0"/>
              <a:t>阶</a:t>
            </a:r>
            <a:r>
              <a:rPr lang="zh-CN" altLang="en-US" sz="1800" b="1" dirty="0" smtClean="0"/>
              <a:t>：</a:t>
            </a:r>
            <a:endParaRPr lang="en-US" altLang="zh-CN" sz="1800" b="1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商品价格固定，不</a:t>
            </a:r>
            <a:r>
              <a:rPr lang="zh-CN" altLang="en-US" sz="1400" dirty="0"/>
              <a:t>因购买人数的变化而发生变化，交易支付由“立刻付定金”和“预售结束后付尾款”两部分组成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适用</a:t>
            </a:r>
            <a:r>
              <a:rPr lang="zh-CN" altLang="en-US" sz="1400" dirty="0"/>
              <a:t>：保证商品在多个渠道最终销售价格保持一致，可以使用一阶方式 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b="1" dirty="0" smtClean="0">
                <a:solidFill>
                  <a:srgbClr val="00B050"/>
                </a:solidFill>
              </a:rPr>
              <a:t>定金规则：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双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预售价格是否</a:t>
            </a:r>
            <a:r>
              <a:rPr lang="zh-CN" altLang="en-US" sz="1400" b="1" dirty="0">
                <a:solidFill>
                  <a:srgbClr val="FF0000"/>
                </a:solidFill>
              </a:rPr>
              <a:t>有最低价要求需和规则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确认？</a:t>
            </a:r>
            <a:endParaRPr lang="en-US" altLang="zh-CN" sz="1400" b="1" dirty="0" smtClean="0">
              <a:solidFill>
                <a:srgbClr val="00B050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zh-CN" altLang="en-US" sz="1400" dirty="0" smtClean="0"/>
              <a:t>总价</a:t>
            </a:r>
            <a:r>
              <a:rPr lang="en-US" altLang="zh-CN" sz="1400" dirty="0"/>
              <a:t>&lt;500</a:t>
            </a:r>
            <a:r>
              <a:rPr lang="zh-CN" altLang="en-US" sz="1400" dirty="0"/>
              <a:t>时，总价</a:t>
            </a:r>
            <a:r>
              <a:rPr lang="en-US" altLang="zh-CN" sz="1400" dirty="0"/>
              <a:t>10%≤</a:t>
            </a:r>
            <a:r>
              <a:rPr lang="zh-CN" altLang="en-US" sz="1400" dirty="0"/>
              <a:t>定金≤总价</a:t>
            </a:r>
            <a:r>
              <a:rPr lang="en-US" altLang="zh-CN" sz="1400" dirty="0"/>
              <a:t>20%</a:t>
            </a:r>
            <a:r>
              <a:rPr lang="zh-CN" altLang="en-US" sz="1400" dirty="0"/>
              <a:t>，定金</a:t>
            </a:r>
            <a:r>
              <a:rPr lang="en-US" altLang="zh-CN" sz="1400" dirty="0"/>
              <a:t>&gt;=10</a:t>
            </a:r>
            <a:r>
              <a:rPr lang="zh-CN" altLang="en-US" sz="1400" dirty="0"/>
              <a:t>元（若总价</a:t>
            </a:r>
            <a:r>
              <a:rPr lang="en-US" altLang="zh-CN" sz="1400" dirty="0"/>
              <a:t>20%&lt;10</a:t>
            </a:r>
            <a:r>
              <a:rPr lang="zh-CN" altLang="en-US" sz="1400" dirty="0"/>
              <a:t>元，则设</a:t>
            </a:r>
            <a:r>
              <a:rPr lang="en-US" altLang="zh-CN" sz="1400" dirty="0"/>
              <a:t>10</a:t>
            </a:r>
            <a:r>
              <a:rPr lang="zh-CN" altLang="en-US" sz="1400" dirty="0"/>
              <a:t>元</a:t>
            </a:r>
            <a:r>
              <a:rPr lang="zh-CN" altLang="en-US" sz="1400" dirty="0" smtClean="0"/>
              <a:t>）；</a:t>
            </a:r>
            <a:endParaRPr lang="en-US" altLang="zh-CN" sz="1400" dirty="0"/>
          </a:p>
          <a:p>
            <a:pPr lvl="1" indent="-342900">
              <a:buFont typeface="+mj-lt"/>
              <a:buAutoNum type="arabicPeriod"/>
            </a:pPr>
            <a:r>
              <a:rPr lang="en-US" altLang="zh-CN" sz="1400" dirty="0" smtClean="0"/>
              <a:t> </a:t>
            </a:r>
            <a:r>
              <a:rPr lang="zh-CN" altLang="en-US" sz="1400" dirty="0" smtClean="0"/>
              <a:t>总价</a:t>
            </a:r>
            <a:r>
              <a:rPr lang="zh-CN" altLang="en-US" sz="1400" dirty="0"/>
              <a:t>≥</a:t>
            </a:r>
            <a:r>
              <a:rPr lang="en-US" altLang="zh-CN" sz="1400" dirty="0"/>
              <a:t>500</a:t>
            </a:r>
            <a:r>
              <a:rPr lang="zh-CN" altLang="en-US" sz="1400" dirty="0"/>
              <a:t>时，</a:t>
            </a:r>
            <a:r>
              <a:rPr lang="en-US" altLang="zh-CN" sz="1400" dirty="0"/>
              <a:t>99</a:t>
            </a:r>
            <a:r>
              <a:rPr lang="zh-CN" altLang="en-US" sz="1400" dirty="0"/>
              <a:t>元≤定金≤总价</a:t>
            </a:r>
            <a:r>
              <a:rPr lang="en-US" altLang="zh-CN" sz="1400" dirty="0"/>
              <a:t>20%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lvl="1" indent="-342900">
              <a:buFont typeface="+mj-lt"/>
              <a:buAutoNum type="arabicPeriod"/>
            </a:pPr>
            <a:r>
              <a:rPr lang="zh-CN" altLang="en-US" sz="1400" dirty="0" smtClean="0"/>
              <a:t>定金</a:t>
            </a:r>
            <a:r>
              <a:rPr lang="zh-CN" altLang="en-US" sz="1400" dirty="0"/>
              <a:t>必须为整数；</a:t>
            </a:r>
            <a:endParaRPr lang="en-US" altLang="zh-CN" sz="1400" dirty="0" smtClean="0"/>
          </a:p>
          <a:p>
            <a:pPr marL="400050" lvl="1" indent="0">
              <a:buNone/>
            </a:pPr>
            <a:endParaRPr lang="zh-CN" altLang="en-US" sz="1400" dirty="0"/>
          </a:p>
          <a:p>
            <a:r>
              <a:rPr lang="zh-CN" altLang="en-US" sz="1800" b="1" dirty="0" smtClean="0"/>
              <a:t>全</a:t>
            </a:r>
            <a:r>
              <a:rPr lang="zh-CN" altLang="en-US" sz="1800" b="1" dirty="0"/>
              <a:t>款</a:t>
            </a:r>
            <a:r>
              <a:rPr lang="zh-CN" altLang="en-US" sz="1800" b="1" dirty="0" smtClean="0"/>
              <a:t>：</a:t>
            </a:r>
            <a:endParaRPr lang="en-US" altLang="zh-CN" sz="1800" b="1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天</a:t>
            </a:r>
            <a:r>
              <a:rPr lang="zh-CN" altLang="en-US" sz="1400" dirty="0"/>
              <a:t>猫预售商品以固定的价格进行售卖，须一次性支付商品全价，其中有一定金额的款项作为定金。 </a:t>
            </a:r>
            <a:endParaRPr lang="en-US" altLang="zh-CN" sz="1400" dirty="0" smtClean="0"/>
          </a:p>
          <a:p>
            <a:pPr marL="400050" lvl="1" indent="0">
              <a:buNone/>
            </a:pPr>
            <a:r>
              <a:rPr lang="zh-CN" altLang="en-US" sz="1400" dirty="0" smtClean="0"/>
              <a:t>适用</a:t>
            </a:r>
            <a:r>
              <a:rPr lang="zh-CN" altLang="en-US" sz="1400" dirty="0"/>
              <a:t>：客单价相对较低的商品，消费者更愿意一次性支付商品全价 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93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名词解释</a:t>
            </a:r>
            <a:endParaRPr lang="zh-CN" altLang="en-US" sz="2800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FF0000"/>
                </a:solidFill>
              </a:rPr>
              <a:t>预售时间</a:t>
            </a:r>
            <a:r>
              <a:rPr lang="en-US" altLang="zh-CN" sz="1600" b="1" dirty="0">
                <a:solidFill>
                  <a:srgbClr val="FF0000"/>
                </a:solidFill>
              </a:rPr>
              <a:t>&amp;</a:t>
            </a:r>
            <a:r>
              <a:rPr lang="zh-CN" altLang="en-US" sz="1600" b="1" dirty="0">
                <a:solidFill>
                  <a:srgbClr val="FF0000"/>
                </a:solidFill>
              </a:rPr>
              <a:t>发货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时间 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endParaRPr lang="en-US" altLang="zh-CN" sz="1500" b="1" dirty="0">
              <a:solidFill>
                <a:srgbClr val="FF0000"/>
              </a:solidFill>
            </a:endParaRPr>
          </a:p>
          <a:p>
            <a:r>
              <a:rPr lang="zh-CN" altLang="en-US" sz="1600" b="1" dirty="0" smtClean="0"/>
              <a:t>预售</a:t>
            </a:r>
            <a:r>
              <a:rPr lang="zh-CN" altLang="en-US" sz="1600" b="1" dirty="0"/>
              <a:t>时间：</a:t>
            </a:r>
            <a:r>
              <a:rPr lang="zh-CN" altLang="en-US" sz="1600" dirty="0"/>
              <a:t>支付</a:t>
            </a:r>
            <a:r>
              <a:rPr lang="zh-CN" altLang="en-US" sz="1600" dirty="0" smtClean="0"/>
              <a:t>定金的时间  </a:t>
            </a:r>
            <a:r>
              <a:rPr lang="en-US" altLang="zh-CN" sz="1600" dirty="0" smtClean="0">
                <a:solidFill>
                  <a:srgbClr val="FF0000"/>
                </a:solidFill>
              </a:rPr>
              <a:t>2014</a:t>
            </a:r>
            <a:r>
              <a:rPr lang="zh-CN" altLang="en-US" sz="1600" dirty="0" smtClean="0">
                <a:solidFill>
                  <a:srgbClr val="FF0000"/>
                </a:solidFill>
              </a:rPr>
              <a:t>年双</a:t>
            </a:r>
            <a:r>
              <a:rPr lang="en-US" altLang="zh-CN" sz="1600" dirty="0" smtClean="0">
                <a:solidFill>
                  <a:srgbClr val="FF0000"/>
                </a:solidFill>
              </a:rPr>
              <a:t>11</a:t>
            </a:r>
            <a:r>
              <a:rPr lang="zh-CN" altLang="en-US" sz="1600" dirty="0" smtClean="0">
                <a:solidFill>
                  <a:srgbClr val="FF0000"/>
                </a:solidFill>
              </a:rPr>
              <a:t>预售时间为：</a:t>
            </a:r>
            <a:r>
              <a:rPr lang="en-US" altLang="zh-CN" sz="1600" dirty="0" smtClean="0">
                <a:solidFill>
                  <a:srgbClr val="FF0000"/>
                </a:solidFill>
              </a:rPr>
              <a:t>10</a:t>
            </a:r>
            <a:r>
              <a:rPr lang="zh-CN" altLang="en-US" sz="1600" dirty="0" smtClean="0">
                <a:solidFill>
                  <a:srgbClr val="FF0000"/>
                </a:solidFill>
              </a:rPr>
              <a:t>月</a:t>
            </a:r>
            <a:r>
              <a:rPr lang="en-US" altLang="zh-CN" sz="1600" dirty="0" smtClean="0">
                <a:solidFill>
                  <a:srgbClr val="FF0000"/>
                </a:solidFill>
              </a:rPr>
              <a:t>15</a:t>
            </a:r>
            <a:r>
              <a:rPr lang="zh-CN" altLang="en-US" sz="1600" dirty="0" smtClean="0">
                <a:solidFill>
                  <a:srgbClr val="FF0000"/>
                </a:solidFill>
              </a:rPr>
              <a:t>日零点</a:t>
            </a:r>
            <a:r>
              <a:rPr lang="en-US" altLang="zh-CN" sz="1600" dirty="0" smtClean="0">
                <a:solidFill>
                  <a:srgbClr val="FF0000"/>
                </a:solidFill>
              </a:rPr>
              <a:t>-11</a:t>
            </a:r>
            <a:r>
              <a:rPr lang="zh-CN" altLang="en-US" sz="1600" dirty="0" smtClean="0">
                <a:solidFill>
                  <a:srgbClr val="FF0000"/>
                </a:solidFill>
              </a:rPr>
              <a:t>月</a:t>
            </a:r>
            <a:r>
              <a:rPr lang="en-US" altLang="zh-CN" sz="1600" dirty="0" smtClean="0">
                <a:solidFill>
                  <a:srgbClr val="FF0000"/>
                </a:solidFill>
              </a:rPr>
              <a:t>10</a:t>
            </a:r>
            <a:r>
              <a:rPr lang="zh-CN" altLang="en-US" sz="1600" dirty="0" smtClean="0">
                <a:solidFill>
                  <a:srgbClr val="FF0000"/>
                </a:solidFill>
              </a:rPr>
              <a:t>日</a:t>
            </a:r>
            <a:r>
              <a:rPr lang="en-US" altLang="zh-CN" sz="1600" dirty="0" smtClean="0">
                <a:solidFill>
                  <a:srgbClr val="FF0000"/>
                </a:solidFill>
              </a:rPr>
              <a:t>22</a:t>
            </a:r>
            <a:r>
              <a:rPr lang="zh-CN" altLang="en-US" sz="1600" dirty="0" smtClean="0">
                <a:solidFill>
                  <a:srgbClr val="FF0000"/>
                </a:solidFill>
              </a:rPr>
              <a:t>点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zh-CN" altLang="en-US" sz="1200" dirty="0" smtClean="0"/>
              <a:t>（页面截止时间选择为</a:t>
            </a:r>
            <a:r>
              <a:rPr lang="en-US" altLang="zh-CN" sz="1200" dirty="0" smtClean="0"/>
              <a:t>11</a:t>
            </a:r>
            <a:r>
              <a:rPr lang="zh-CN" altLang="en-US" sz="1200" dirty="0" smtClean="0"/>
              <a:t>月</a:t>
            </a:r>
            <a:r>
              <a:rPr lang="en-US" altLang="zh-CN" sz="1200" dirty="0" smtClean="0"/>
              <a:t>10</a:t>
            </a:r>
            <a:r>
              <a:rPr lang="zh-CN" altLang="en-US" sz="1200" dirty="0" smtClean="0"/>
              <a:t>日后，会自动显示到</a:t>
            </a:r>
            <a:r>
              <a:rPr lang="en-US" altLang="zh-CN" sz="1200" dirty="0" smtClean="0"/>
              <a:t>23</a:t>
            </a:r>
            <a:r>
              <a:rPr lang="zh-CN" altLang="en-US" sz="1200" dirty="0" smtClean="0"/>
              <a:t>时</a:t>
            </a:r>
            <a:r>
              <a:rPr lang="en-US" altLang="zh-CN" sz="1200" dirty="0" smtClean="0"/>
              <a:t>59</a:t>
            </a:r>
            <a:r>
              <a:rPr lang="zh-CN" altLang="en-US" sz="1200" dirty="0" smtClean="0"/>
              <a:t>分，不会有影响</a:t>
            </a:r>
            <a:r>
              <a:rPr lang="en-US" altLang="zh-CN" sz="1200" dirty="0" smtClean="0"/>
              <a:t>)</a:t>
            </a:r>
          </a:p>
          <a:p>
            <a:pPr marL="400050" lvl="1" indent="0">
              <a:buNone/>
            </a:pPr>
            <a:endParaRPr lang="en-US" altLang="zh-CN" sz="1200" dirty="0" smtClean="0"/>
          </a:p>
          <a:p>
            <a:r>
              <a:rPr lang="zh-CN" altLang="en-US" sz="1600" b="1" dirty="0" smtClean="0"/>
              <a:t>发货</a:t>
            </a:r>
            <a:r>
              <a:rPr lang="zh-CN" altLang="en-US" sz="1600" b="1" dirty="0"/>
              <a:t>时间：</a:t>
            </a:r>
            <a:r>
              <a:rPr lang="zh-CN" altLang="en-US" sz="1600" dirty="0"/>
              <a:t>商家最晚发货</a:t>
            </a:r>
            <a:r>
              <a:rPr lang="zh-CN" altLang="en-US" sz="1600" dirty="0" smtClean="0"/>
              <a:t>时间 </a:t>
            </a:r>
            <a:r>
              <a:rPr lang="zh-CN" altLang="en-US" sz="1600" dirty="0" smtClean="0">
                <a:solidFill>
                  <a:srgbClr val="FF0000"/>
                </a:solidFill>
              </a:rPr>
              <a:t>  （商家自选）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914400" lvl="1" indent="-514350">
              <a:buAutoNum type="arabicPeriod"/>
            </a:pPr>
            <a:r>
              <a:rPr lang="zh-CN" altLang="en-US" sz="1600" dirty="0" smtClean="0"/>
              <a:t>固定</a:t>
            </a:r>
            <a:r>
              <a:rPr lang="zh-CN" altLang="en-US" sz="1600" dirty="0"/>
              <a:t>发货</a:t>
            </a:r>
            <a:r>
              <a:rPr lang="zh-CN" altLang="en-US" sz="1600" dirty="0" smtClean="0"/>
              <a:t>时间：商家</a:t>
            </a:r>
            <a:r>
              <a:rPr lang="zh-CN" altLang="en-US" sz="1600" dirty="0"/>
              <a:t>需填写确定日期，并确保在该日期前完成发货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914400" lvl="1" indent="-514350">
              <a:buAutoNum type="arabicPeriod"/>
            </a:pPr>
            <a:r>
              <a:rPr lang="zh-CN" altLang="en-US" sz="1600" dirty="0" smtClean="0"/>
              <a:t>相对</a:t>
            </a:r>
            <a:r>
              <a:rPr lang="zh-CN" altLang="en-US" sz="1600" dirty="0"/>
              <a:t>发货</a:t>
            </a:r>
            <a:r>
              <a:rPr lang="zh-CN" altLang="en-US" sz="1600" dirty="0" smtClean="0"/>
              <a:t>时间：商家</a:t>
            </a:r>
            <a:r>
              <a:rPr lang="zh-CN" altLang="en-US" sz="1600" dirty="0"/>
              <a:t>需填写可在尾款截止日期后几天内</a:t>
            </a:r>
            <a:r>
              <a:rPr lang="zh-CN" altLang="en-US" sz="1600" dirty="0" smtClean="0"/>
              <a:t>发货</a:t>
            </a:r>
            <a:endParaRPr lang="en-US" altLang="zh-CN" sz="1600" dirty="0" smtClean="0"/>
          </a:p>
          <a:p>
            <a:pPr marL="914400" lvl="1" indent="-514350">
              <a:buAutoNum type="arabicPeriod"/>
            </a:pPr>
            <a:endParaRPr lang="en-US" altLang="zh-CN" sz="1600" dirty="0"/>
          </a:p>
          <a:p>
            <a:r>
              <a:rPr lang="zh-CN" altLang="en-US" sz="1600" b="1" dirty="0" smtClean="0"/>
              <a:t>时间</a:t>
            </a:r>
            <a:r>
              <a:rPr lang="zh-CN" altLang="en-US" sz="1600" b="1" dirty="0"/>
              <a:t>限制：</a:t>
            </a:r>
            <a:r>
              <a:rPr lang="zh-CN" altLang="en-US" sz="1600" dirty="0"/>
              <a:t>预售时间</a:t>
            </a:r>
            <a:r>
              <a:rPr lang="en-US" altLang="zh-CN" sz="1600" dirty="0"/>
              <a:t>+</a:t>
            </a:r>
            <a:r>
              <a:rPr lang="zh-CN" altLang="en-US" sz="1600" dirty="0"/>
              <a:t>尾款时间（</a:t>
            </a:r>
            <a:r>
              <a:rPr lang="en-US" altLang="zh-CN" sz="1600" dirty="0"/>
              <a:t>3</a:t>
            </a:r>
            <a:r>
              <a:rPr lang="zh-CN" altLang="en-US" sz="1600" dirty="0"/>
              <a:t>天）</a:t>
            </a:r>
            <a:r>
              <a:rPr lang="en-US" altLang="zh-CN" sz="1600" dirty="0"/>
              <a:t>+</a:t>
            </a:r>
            <a:r>
              <a:rPr lang="zh-CN" altLang="en-US" sz="1600" dirty="0"/>
              <a:t>备货发货时间 ≤ 供应链响应时间（行业</a:t>
            </a:r>
            <a:r>
              <a:rPr lang="zh-CN" altLang="en-US" sz="1600" dirty="0" smtClean="0"/>
              <a:t>标准，页面会告知具体时间）</a:t>
            </a:r>
            <a:endParaRPr lang="en-US" altLang="zh-CN" sz="1600" dirty="0" smtClean="0"/>
          </a:p>
          <a:p>
            <a:endParaRPr lang="zh-CN" altLang="zh-CN" sz="1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8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名词解释</a:t>
            </a:r>
            <a:endParaRPr lang="zh-CN" altLang="en-US" sz="2800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1500" b="1" dirty="0">
                <a:solidFill>
                  <a:srgbClr val="FF0000"/>
                </a:solidFill>
              </a:rPr>
              <a:t>活动结束后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状态 （商家自选）</a:t>
            </a:r>
            <a:endParaRPr lang="en-US" altLang="zh-CN" sz="1500" b="1" dirty="0" smtClean="0">
              <a:solidFill>
                <a:srgbClr val="FF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500" b="1" dirty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/>
              <a:t>下架预售</a:t>
            </a:r>
            <a:r>
              <a:rPr lang="zh-CN" altLang="en-US" sz="1600" b="1" dirty="0" smtClean="0"/>
              <a:t>商品</a:t>
            </a:r>
            <a:r>
              <a:rPr lang="zh-CN" altLang="en-US" sz="1600" b="1" dirty="0"/>
              <a:t>：</a:t>
            </a:r>
            <a:r>
              <a:rPr lang="zh-CN" altLang="en-US" sz="1600" dirty="0" smtClean="0"/>
              <a:t>预售</a:t>
            </a:r>
            <a:r>
              <a:rPr lang="zh-CN" altLang="en-US" sz="1600" dirty="0"/>
              <a:t>结束后，商品自动下架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/>
              <a:t>正常</a:t>
            </a:r>
            <a:r>
              <a:rPr lang="zh-CN" altLang="en-US" sz="1600" b="1" dirty="0"/>
              <a:t>商品</a:t>
            </a:r>
            <a:r>
              <a:rPr lang="zh-CN" altLang="en-US" sz="1600" b="1" dirty="0" smtClean="0"/>
              <a:t>销售：</a:t>
            </a:r>
            <a:r>
              <a:rPr lang="zh-CN" altLang="en-US" sz="1600" dirty="0" smtClean="0"/>
              <a:t>预售</a:t>
            </a:r>
            <a:r>
              <a:rPr lang="zh-CN" altLang="en-US" sz="1600" dirty="0"/>
              <a:t>结束后，在商家承诺发货时间节点的前</a:t>
            </a:r>
            <a:r>
              <a:rPr lang="en-US" altLang="zh-CN" sz="1600" dirty="0"/>
              <a:t>3</a:t>
            </a:r>
            <a:r>
              <a:rPr lang="zh-CN" altLang="en-US" sz="1600" dirty="0"/>
              <a:t>天，商品自动转为现货商品销售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/>
              <a:t>继续预售：</a:t>
            </a:r>
            <a:r>
              <a:rPr lang="zh-CN" altLang="en-US" sz="1600" dirty="0" smtClean="0"/>
              <a:t>当前</a:t>
            </a:r>
            <a:r>
              <a:rPr lang="zh-CN" altLang="en-US" sz="1600" dirty="0"/>
              <a:t>期间预售结束后，继续开始下一周期预售，上一次预售定金结束时间和下一次预售定金开始时间，中间至少需间隔</a:t>
            </a:r>
            <a:r>
              <a:rPr lang="en-US" altLang="zh-CN" sz="1600" dirty="0"/>
              <a:t>1</a:t>
            </a:r>
            <a:r>
              <a:rPr lang="zh-CN" altLang="en-US" sz="1600" dirty="0"/>
              <a:t>天。</a:t>
            </a:r>
            <a:endParaRPr lang="en-US" altLang="zh-CN" sz="16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8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预售操作流程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512" y="442782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流程解释：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12" y="47251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图中标注绿色的为商家的动作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预售预计会省略第①步，商家从第②步开始操作即可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7193"/>
            <a:ext cx="8858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8176" y="241159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获取店铺使用预售工具权限</a:t>
            </a:r>
            <a:endParaRPr lang="zh-CN" altLang="en-US" sz="1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34917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6974" y="34917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③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512" y="5301208"/>
            <a:ext cx="86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预售新增功能：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一阶、全款支持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，三阶暂不支持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商家可设置一阶、全款支持使用优惠券（不强制支持，商家自选），三阶暂不支持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7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①报名预售活动</a:t>
            </a:r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获取店铺使用预售工具权限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路径：我的工作台</a:t>
            </a:r>
            <a:r>
              <a:rPr lang="en-US" altLang="zh-CN" sz="1600" dirty="0" smtClean="0"/>
              <a:t>&gt;</a:t>
            </a:r>
            <a:r>
              <a:rPr lang="zh-CN" altLang="en-US" sz="1600" dirty="0" smtClean="0"/>
              <a:t>营销中心</a:t>
            </a:r>
            <a:r>
              <a:rPr lang="en-US" altLang="zh-CN" sz="1600" dirty="0" smtClean="0"/>
              <a:t>&gt;</a:t>
            </a:r>
            <a:r>
              <a:rPr lang="zh-CN" altLang="en-US" sz="1600" dirty="0" smtClean="0"/>
              <a:t>官方活动报名</a:t>
            </a:r>
            <a:r>
              <a:rPr lang="en-US" altLang="zh-CN" sz="1600" dirty="0" smtClean="0"/>
              <a:t>&gt;</a:t>
            </a:r>
            <a:r>
              <a:rPr lang="zh-CN" altLang="en-US" sz="1600" dirty="0" smtClean="0"/>
              <a:t>可参与活动</a:t>
            </a:r>
            <a:endParaRPr lang="zh-CN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6" y="1614488"/>
            <a:ext cx="8382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242321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00192" y="2423219"/>
            <a:ext cx="648072" cy="307777"/>
          </a:xfrm>
          <a:prstGeom prst="roundRect">
            <a:avLst/>
          </a:prstGeom>
          <a:noFill/>
          <a:ln w="38100" cap="flat" cmpd="sng" algn="ctr">
            <a:solidFill>
              <a:srgbClr val="00B050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1941"/>
            <a:ext cx="8505825" cy="258127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7956376" y="3501008"/>
            <a:ext cx="776660" cy="360040"/>
          </a:xfrm>
          <a:prstGeom prst="roundRect">
            <a:avLst/>
          </a:prstGeom>
          <a:noFill/>
          <a:ln w="38100" cap="flat" cmpd="sng" algn="ctr">
            <a:solidFill>
              <a:srgbClr val="00B050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77272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提醒：若活动标题中没有写“预售”，则不能通过此方法搜索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①报名</a:t>
            </a:r>
            <a:r>
              <a:rPr lang="zh-CN" altLang="en-US" sz="2800" b="1" dirty="0"/>
              <a:t>预售</a:t>
            </a:r>
            <a:r>
              <a:rPr lang="zh-CN" altLang="en-US" sz="2800" b="1" dirty="0" smtClean="0"/>
              <a:t>活动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获取店铺使用预售工具权限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smtClean="0"/>
              <a:t>路径：我的工作台</a:t>
            </a:r>
            <a:r>
              <a:rPr lang="en-US" altLang="zh-CN" sz="1600" smtClean="0"/>
              <a:t>&gt;</a:t>
            </a:r>
            <a:r>
              <a:rPr lang="zh-CN" altLang="en-US" sz="1600" smtClean="0"/>
              <a:t>营销中心</a:t>
            </a:r>
            <a:r>
              <a:rPr lang="en-US" altLang="zh-CN" sz="1600" smtClean="0"/>
              <a:t>&gt;</a:t>
            </a:r>
            <a:r>
              <a:rPr lang="zh-CN" altLang="en-US" sz="1600" smtClean="0"/>
              <a:t>官方活动报名</a:t>
            </a:r>
            <a:r>
              <a:rPr lang="en-US" altLang="zh-CN" sz="1600" smtClean="0"/>
              <a:t>&gt;</a:t>
            </a:r>
            <a:r>
              <a:rPr lang="zh-CN" altLang="en-US" sz="1600" smtClean="0"/>
              <a:t>可参与活动</a:t>
            </a:r>
            <a:endParaRPr lang="zh-CN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" y="1772816"/>
            <a:ext cx="85248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611560" y="3442692"/>
            <a:ext cx="792088" cy="346348"/>
          </a:xfrm>
          <a:prstGeom prst="roundRect">
            <a:avLst/>
          </a:prstGeom>
          <a:noFill/>
          <a:ln w="38100" cap="flat" cmpd="sng" algn="ctr">
            <a:solidFill>
              <a:srgbClr val="00B050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02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882775"/>
            <a:ext cx="8191500" cy="3629025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①报名</a:t>
            </a:r>
            <a:r>
              <a:rPr lang="zh-CN" altLang="en-US" sz="2800" b="1" dirty="0"/>
              <a:t>预售</a:t>
            </a:r>
            <a:r>
              <a:rPr lang="zh-CN" altLang="en-US" sz="2800" b="1" dirty="0" smtClean="0"/>
              <a:t>活动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获取店铺使用预售工具权限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33840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报名结果查看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6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店铺报名审核通过后，商家即获得了预售工具使用权限，可以进入“出售中的宝贝”编辑预售商品</a:t>
            </a:r>
            <a:endParaRPr lang="zh-CN" altLang="en-US" sz="16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②设置预售商品信息</a:t>
            </a:r>
            <a:endParaRPr lang="zh-CN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" y="2132856"/>
            <a:ext cx="8980748" cy="33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8748464" y="3068960"/>
            <a:ext cx="313910" cy="288032"/>
          </a:xfrm>
          <a:prstGeom prst="roundRect">
            <a:avLst/>
          </a:prstGeom>
          <a:noFill/>
          <a:ln w="38100" cap="flat" cmpd="sng" algn="ctr">
            <a:solidFill>
              <a:srgbClr val="FF0000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" y="2132856"/>
            <a:ext cx="9053742" cy="330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772397"/>
            <a:ext cx="8229600" cy="464915"/>
          </a:xfrm>
        </p:spPr>
        <p:txBody>
          <a:bodyPr>
            <a:normAutofit/>
          </a:bodyPr>
          <a:lstStyle/>
          <a:p>
            <a:r>
              <a:rPr lang="en-US" altLang="zh-CN" sz="1600" dirty="0" smtClean="0"/>
              <a:t>2014</a:t>
            </a:r>
            <a:r>
              <a:rPr lang="zh-CN" altLang="en-US" sz="1600" dirty="0" smtClean="0"/>
              <a:t>年双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预售会支持</a:t>
            </a:r>
            <a:r>
              <a:rPr lang="en-US" altLang="zh-CN" sz="1600" dirty="0" smtClean="0"/>
              <a:t>SKU</a:t>
            </a:r>
            <a:r>
              <a:rPr lang="zh-CN" altLang="en-US" sz="1600" dirty="0" smtClean="0"/>
              <a:t>（本期仅一阶、全款会支持</a:t>
            </a:r>
            <a:r>
              <a:rPr lang="en-US" altLang="zh-CN" sz="1600" dirty="0" smtClean="0"/>
              <a:t>SKU</a:t>
            </a:r>
            <a:r>
              <a:rPr lang="zh-CN" altLang="en-US" sz="1600" dirty="0" smtClean="0"/>
              <a:t>），设置上区别如图：</a:t>
            </a:r>
            <a:endParaRPr lang="en-US" altLang="zh-CN" sz="1600" dirty="0" smtClean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②设置预售商品信息</a:t>
            </a:r>
            <a:endParaRPr lang="zh-CN" alt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5631"/>
            <a:ext cx="7344816" cy="444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21" y="1425823"/>
            <a:ext cx="61055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068226"/>
            <a:ext cx="8172400" cy="516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②设置预售商品信息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7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/>
              <a:t>预售商品信息规范</a:t>
            </a:r>
            <a:endParaRPr lang="en-US" altLang="zh-CN" sz="1600" dirty="0" smtClean="0"/>
          </a:p>
          <a:p>
            <a:pPr marL="400050" lvl="1" indent="0">
              <a:buNone/>
            </a:pPr>
            <a:r>
              <a:rPr lang="zh-CN" altLang="en-US" sz="1600" dirty="0" smtClean="0">
                <a:solidFill>
                  <a:srgbClr val="FF0000"/>
                </a:solidFill>
              </a:rPr>
              <a:t>商品标题前统一加</a:t>
            </a:r>
            <a:r>
              <a:rPr lang="en-US" altLang="zh-CN" sz="1600" dirty="0" smtClean="0">
                <a:solidFill>
                  <a:srgbClr val="FF0000"/>
                </a:solidFill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</a:rPr>
              <a:t>天猫预售</a:t>
            </a:r>
            <a:r>
              <a:rPr lang="en-US" altLang="zh-CN" sz="1600" dirty="0" smtClean="0">
                <a:solidFill>
                  <a:srgbClr val="FF0000"/>
                </a:solidFill>
              </a:rPr>
              <a:t>】</a:t>
            </a:r>
          </a:p>
          <a:p>
            <a:pPr marL="400050" lvl="1" indent="0">
              <a:buNone/>
            </a:pPr>
            <a:r>
              <a:rPr lang="zh-CN" altLang="zh-CN" sz="1600" dirty="0" smtClean="0">
                <a:cs typeface="Times New Roman" pitchFamily="18" charset="0"/>
              </a:rPr>
              <a:t>例</a:t>
            </a:r>
            <a:r>
              <a:rPr lang="en-US" altLang="zh-CN" sz="1600" dirty="0" smtClean="0">
                <a:cs typeface="Times New Roman" pitchFamily="18" charset="0"/>
              </a:rPr>
              <a:t>: 【</a:t>
            </a:r>
            <a:r>
              <a:rPr lang="zh-CN" altLang="en-US" sz="1600" dirty="0" smtClean="0">
                <a:cs typeface="Times New Roman" pitchFamily="18" charset="0"/>
              </a:rPr>
              <a:t>天猫预售</a:t>
            </a:r>
            <a:r>
              <a:rPr lang="en-US" altLang="zh-CN" sz="1600" dirty="0" smtClean="0">
                <a:cs typeface="Times New Roman" pitchFamily="18" charset="0"/>
              </a:rPr>
              <a:t>】</a:t>
            </a:r>
            <a:r>
              <a:rPr lang="zh-CN" altLang="en-US" sz="1600" dirty="0" smtClean="0">
                <a:cs typeface="Times New Roman" pitchFamily="18" charset="0"/>
              </a:rPr>
              <a:t>华味亨 超值坚果或果仁礼盒 </a:t>
            </a:r>
            <a:r>
              <a:rPr lang="en-US" altLang="zh-CN" sz="1600" dirty="0" smtClean="0">
                <a:cs typeface="Times New Roman" pitchFamily="18" charset="0"/>
              </a:rPr>
              <a:t>2</a:t>
            </a:r>
            <a:r>
              <a:rPr lang="zh-CN" altLang="en-US" sz="1600" dirty="0" smtClean="0">
                <a:cs typeface="Times New Roman" pitchFamily="18" charset="0"/>
              </a:rPr>
              <a:t>选</a:t>
            </a:r>
            <a:r>
              <a:rPr lang="en-US" altLang="zh-CN" sz="1600" dirty="0" smtClean="0">
                <a:cs typeface="Times New Roman" pitchFamily="18" charset="0"/>
              </a:rPr>
              <a:t>1</a:t>
            </a:r>
            <a:r>
              <a:rPr lang="zh-CN" altLang="en-US" sz="1600" dirty="0" smtClean="0">
                <a:cs typeface="Times New Roman" pitchFamily="18" charset="0"/>
              </a:rPr>
              <a:t>。</a:t>
            </a:r>
            <a:endParaRPr lang="en-US" altLang="zh-CN" sz="1600" dirty="0" smtClean="0">
              <a:cs typeface="Times New Roman" pitchFamily="18" charset="0"/>
            </a:endParaRPr>
          </a:p>
          <a:p>
            <a:pPr marL="0" lvl="0" indent="0">
              <a:buNone/>
            </a:pPr>
            <a:endParaRPr lang="en-US" altLang="zh-CN" sz="1600" dirty="0"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altLang="zh-CN" sz="1600" dirty="0" smtClean="0">
                <a:cs typeface="Times New Roman" pitchFamily="18" charset="0"/>
              </a:rPr>
              <a:t>——</a:t>
            </a:r>
            <a:r>
              <a:rPr lang="zh-CN" altLang="en-US" sz="1600" dirty="0" smtClean="0">
                <a:cs typeface="Times New Roman" pitchFamily="18" charset="0"/>
              </a:rPr>
              <a:t>“宝贝管理”中找到对应商品直接编辑即可</a:t>
            </a:r>
            <a:endParaRPr lang="en-US" altLang="zh-CN" sz="16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16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2800" b="1" dirty="0" smtClean="0"/>
              <a:t>②设置预售商品信息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99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天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  <a:alpha val="55000"/>
          </a:schemeClr>
        </a:solidFill>
        <a:ln w="19050" cap="flat" cmpd="sng" algn="ctr">
          <a:solidFill>
            <a:srgbClr val="FFFFFF">
              <a:alpha val="23922"/>
            </a:srgbClr>
          </a:solidFill>
          <a:prstDash val="solid"/>
          <a:round/>
          <a:headEnd type="none" w="med" len="med"/>
          <a:tailEnd type="none" w="med" len="med"/>
        </a:ln>
        <a:effectLst>
          <a:innerShdw blurRad="114300">
            <a:prstClr val="black"/>
          </a:inn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1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天猫</Template>
  <TotalTime>3256</TotalTime>
  <Words>1004</Words>
  <Application>Microsoft Office PowerPoint</Application>
  <PresentationFormat>全屏显示(4:3)</PresentationFormat>
  <Paragraphs>87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天猫</vt:lpstr>
      <vt:lpstr>PowerPoint 演示文稿</vt:lpstr>
      <vt:lpstr>预售操作流程</vt:lpstr>
      <vt:lpstr>①报名预售活动——获取店铺使用预售工具权限</vt:lpstr>
      <vt:lpstr>①报名预售活动——获取店铺使用预售工具权限</vt:lpstr>
      <vt:lpstr>①报名预售活动——获取店铺使用预售工具权限</vt:lpstr>
      <vt:lpstr>②设置预售商品信息</vt:lpstr>
      <vt:lpstr>②设置预售商品信息</vt:lpstr>
      <vt:lpstr>②设置预售商品信息</vt:lpstr>
      <vt:lpstr>②设置预售商品信息</vt:lpstr>
      <vt:lpstr>③预售商品报名</vt:lpstr>
      <vt:lpstr>③预售商品报名</vt:lpstr>
      <vt:lpstr>③预售商品报名</vt:lpstr>
      <vt:lpstr>名词解释</vt:lpstr>
      <vt:lpstr>名词解释</vt:lpstr>
      <vt:lpstr>名词解释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huaisu</dc:creator>
  <cp:lastModifiedBy>芷微</cp:lastModifiedBy>
  <cp:revision>490</cp:revision>
  <dcterms:created xsi:type="dcterms:W3CDTF">2013-03-04T03:45:09Z</dcterms:created>
  <dcterms:modified xsi:type="dcterms:W3CDTF">2014-09-12T04:50:20Z</dcterms:modified>
</cp:coreProperties>
</file>